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365" r:id="rId5"/>
    <p:sldId id="366"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376" r:id="rId22"/>
    <p:sldId id="378" r:id="rId23"/>
    <p:sldId id="273" r:id="rId24"/>
    <p:sldId id="380" r:id="rId25"/>
    <p:sldId id="379" r:id="rId26"/>
  </p:sldIdLst>
  <p:sldSz cx="18288000" cy="10287000"/>
  <p:notesSz cx="6858000" cy="9144000"/>
  <p:embeddedFontLst>
    <p:embeddedFont>
      <p:font typeface="Arimo" panose="020B0604020202020204" charset="0"/>
      <p:regular r:id="rId28"/>
    </p:embeddedFont>
    <p:embeddedFont>
      <p:font typeface="Arimo Bold" panose="020B0604020202020204" charset="0"/>
      <p:regular r:id="rId29"/>
      <p:bold r:id="rId30"/>
      <p:italic r:id="rId31"/>
      <p:boldItalic r:id="rId32"/>
    </p:embeddedFont>
    <p:embeddedFont>
      <p:font typeface="BioRhyme" panose="00000500000000000000" pitchFamily="2" charset="0"/>
      <p:regular r:id="rId33"/>
      <p:bold r:id="rId34"/>
    </p:embeddedFont>
    <p:embeddedFont>
      <p:font typeface="BioRhyme Bold" panose="00000800000000000000" pitchFamily="2" charset="0"/>
      <p:bold r:id="rId35"/>
    </p:embeddedFont>
    <p:embeddedFont>
      <p:font typeface="Bryndan Write" panose="020B0604020202020204" charset="0"/>
      <p:regular r:id="rId36"/>
    </p:embeddedFont>
    <p:embeddedFont>
      <p:font typeface="Calibri" panose="020F0502020204030204" pitchFamily="34" charset="0"/>
      <p:regular r:id="rId37"/>
      <p:bold r:id="rId38"/>
      <p:italic r:id="rId39"/>
      <p:boldItalic r:id="rId40"/>
    </p:embeddedFont>
    <p:embeddedFont>
      <p:font typeface="Josefin Sans Regular" panose="020B0604020202020204" charset="0"/>
      <p:regular r:id="rId41"/>
    </p:embeddedFont>
    <p:embeddedFont>
      <p:font typeface="Kollektif" panose="020B0604020202020204" charset="0"/>
      <p:regular r:id="rId42"/>
    </p:embeddedFont>
    <p:embeddedFont>
      <p:font typeface="Kollektif Bold" panose="020B0604020202020204" charset="0"/>
      <p:regular r:id="rId43"/>
      <p:bold r:id="rId44"/>
    </p:embeddedFont>
    <p:embeddedFont>
      <p:font typeface="Muli Regular Bold" panose="020B0604020202020204" charset="0"/>
      <p:regular r:id="rId45"/>
      <p:bold r:id="rId46"/>
      <p:italic r:id="rId47"/>
      <p:boldItalic r:id="rId48"/>
    </p:embeddedFont>
    <p:embeddedFont>
      <p:font typeface="Nourd" panose="020B0604020202020204" charset="0"/>
      <p:regular r:id="rId49"/>
    </p:embeddedFont>
    <p:embeddedFont>
      <p:font typeface="Spartan"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721" autoAdjust="0"/>
  </p:normalViewPr>
  <p:slideViewPr>
    <p:cSldViewPr>
      <p:cViewPr varScale="1">
        <p:scale>
          <a:sx n="76" d="100"/>
          <a:sy n="76" d="100"/>
        </p:scale>
        <p:origin x="31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F.Moloney" userId="238a90ed-6d6e-4c4d-b876-412d65ab80b5" providerId="ADAL" clId="{2345455C-74D3-4EAC-A74E-8645D19E4631}"/>
    <pc:docChg chg="modSld">
      <pc:chgData name="David.F.Moloney" userId="238a90ed-6d6e-4c4d-b876-412d65ab80b5" providerId="ADAL" clId="{2345455C-74D3-4EAC-A74E-8645D19E4631}" dt="2021-09-21T21:25:30.690" v="0" actId="14100"/>
      <pc:docMkLst>
        <pc:docMk/>
      </pc:docMkLst>
      <pc:sldChg chg="modSp mod">
        <pc:chgData name="David.F.Moloney" userId="238a90ed-6d6e-4c4d-b876-412d65ab80b5" providerId="ADAL" clId="{2345455C-74D3-4EAC-A74E-8645D19E4631}" dt="2021-09-21T21:25:30.690" v="0" actId="14100"/>
        <pc:sldMkLst>
          <pc:docMk/>
          <pc:sldMk cId="0" sldId="263"/>
        </pc:sldMkLst>
        <pc:spChg chg="mod">
          <ac:chgData name="David.F.Moloney" userId="238a90ed-6d6e-4c4d-b876-412d65ab80b5" providerId="ADAL" clId="{2345455C-74D3-4EAC-A74E-8645D19E4631}" dt="2021-09-21T21:25:30.690" v="0" actId="14100"/>
          <ac:spMkLst>
            <pc:docMk/>
            <pc:sldMk cId="0" sldId="263"/>
            <ac:spMk id="2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From this slide, I will demonstrate how I'm going to use Focus to-do to keep me on track while I begin inputting my syllabi into an Excel document and then inputting dates into Microsoft Word.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Lead slide -&gt;</a:t>
            </a:r>
          </a:p>
          <a:p>
            <a:pPr lvl="0"/>
            <a:endParaRPr lang="en-US"/>
          </a:p>
          <a:p>
            <a:pPr lvl="0"/>
            <a:r>
              <a:rPr lang="en-US"/>
              <a:t>Will then transition to live demonstration of me inputting ssignment dates into Microsoft Excel followed by Google Calendar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*Walk through Data Detox website</a:t>
            </a:r>
          </a:p>
          <a:p>
            <a:pPr lvl="0"/>
            <a:endParaRPr lang="en-US"/>
          </a:p>
          <a:p>
            <a:pPr lvl="0"/>
            <a:r>
              <a:rPr lang="en-US"/>
              <a:t>How many apps do you have on your phone? Do you get a lot of promotional mail? How many sites have your data? What do other people know about you?</a:t>
            </a:r>
          </a:p>
          <a:p>
            <a:pPr lvl="0"/>
            <a:endParaRPr lang="en-US"/>
          </a:p>
          <a:p>
            <a:pPr lvl="0"/>
            <a:r>
              <a:rPr lang="en-US"/>
              <a:t>*Clear cookies, walk through DataDetox steps, then search myself on social media.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App instead of Browser</a:t>
            </a:r>
          </a:p>
          <a:p>
            <a:pPr lvl="0"/>
            <a:r>
              <a:rPr lang="en-US"/>
              <a:t>* Makes it easier for companies to track you/share information across services</a:t>
            </a:r>
          </a:p>
          <a:p>
            <a:pPr lvl="0"/>
            <a:endParaRPr lang="en-US"/>
          </a:p>
          <a:p>
            <a:pPr lvl="0"/>
            <a:r>
              <a:rPr lang="en-US"/>
              <a:t>Update ad preferences</a:t>
            </a:r>
          </a:p>
          <a:p>
            <a:pPr lvl="0"/>
            <a:endParaRPr lang="en-US"/>
          </a:p>
          <a:p>
            <a:pPr lvl="0"/>
            <a:r>
              <a:rPr lang="en-US"/>
              <a:t>Ads based on data from partners → Continue → Not allowed → Save</a:t>
            </a:r>
          </a:p>
          <a:p>
            <a:pPr lvl="0"/>
            <a:r>
              <a:rPr lang="en-US"/>
              <a:t>Ads based on your activity on Facebook Company Products that you see elsewhere → No</a:t>
            </a:r>
          </a:p>
          <a:p>
            <a:pPr lvl="0"/>
            <a:r>
              <a:rPr lang="en-US"/>
              <a:t>Ads that include your social actions → No one</a:t>
            </a:r>
          </a:p>
          <a:p>
            <a:pPr lvl="0"/>
            <a:endParaRPr lang="en-US"/>
          </a:p>
          <a:p>
            <a:pPr lvl="0"/>
            <a:r>
              <a:rPr lang="en-US"/>
              <a:t>Reduce publicly available data</a:t>
            </a:r>
          </a:p>
          <a:p>
            <a:pPr lvl="0"/>
            <a:endParaRPr lang="en-US"/>
          </a:p>
          <a:p>
            <a:pPr lvl="0"/>
            <a:r>
              <a:rPr lang="en-US"/>
              <a:t>Facebook:</a:t>
            </a:r>
          </a:p>
          <a:p>
            <a:pPr lvl="0"/>
            <a:endParaRPr lang="en-US"/>
          </a:p>
          <a:p>
            <a:pPr lvl="0"/>
            <a:r>
              <a:rPr lang="en-US"/>
              <a:t>On your computer, log into Facebook and go to Settings → Privacy.</a:t>
            </a:r>
          </a:p>
          <a:p>
            <a:pPr lvl="0"/>
            <a:r>
              <a:rPr lang="en-US"/>
              <a:t>Select Friends for Who can see your future posts?</a:t>
            </a:r>
          </a:p>
          <a:p>
            <a:pPr lvl="0"/>
            <a:r>
              <a:rPr lang="en-US"/>
              <a:t>Select Friends for Who can look you up using the email address/phone number you provided?</a:t>
            </a:r>
          </a:p>
          <a:p>
            <a:pPr lvl="0"/>
            <a:r>
              <a:rPr lang="en-US"/>
              <a:t>Select No for Do you want search engines outside of Facebook to link to your Profile?</a:t>
            </a:r>
          </a:p>
          <a:p>
            <a:pPr lvl="0"/>
            <a:r>
              <a:rPr lang="en-US"/>
              <a:t>Now go to Settings → Timeline and Tagging</a:t>
            </a:r>
          </a:p>
          <a:p>
            <a:pPr lvl="0"/>
            <a:r>
              <a:rPr lang="en-US"/>
              <a:t>Select Only Me or Friends for Who can see posts you’ve been tagged in on your timeline? and for Who can see what others post on your timeline?</a:t>
            </a:r>
          </a:p>
          <a:p>
            <a:pPr lvl="0"/>
            <a:r>
              <a:rPr lang="en-US"/>
              <a:t>Instagram:</a:t>
            </a:r>
          </a:p>
          <a:p>
            <a:pPr lvl="0"/>
            <a:endParaRPr lang="en-US"/>
          </a:p>
          <a:p>
            <a:pPr lvl="0"/>
            <a:r>
              <a:rPr lang="en-US"/>
              <a:t>On the app, go to Settings → Privacy and Security → Account Privacy → next to Private Account, tap the toggle → in the pop up, tap OK to confirm.</a:t>
            </a:r>
          </a:p>
          <a:p>
            <a:pPr lvl="0"/>
            <a:endParaRPr lang="en-US"/>
          </a:p>
          <a:p>
            <a:pPr lvl="0"/>
            <a:r>
              <a:rPr lang="en-US"/>
              <a:t>Declutter your accounts</a:t>
            </a:r>
          </a:p>
          <a:p>
            <a:pPr lvl="0"/>
            <a:endParaRPr lang="en-US"/>
          </a:p>
          <a:p>
            <a:pPr lvl="0"/>
            <a:r>
              <a:rPr lang="en-US"/>
              <a:t>Facebook:</a:t>
            </a:r>
          </a:p>
          <a:p>
            <a:pPr lvl="0"/>
            <a:endParaRPr lang="en-US"/>
          </a:p>
          <a:p>
            <a:pPr lvl="0"/>
            <a:r>
              <a:rPr lang="en-US"/>
              <a:t>From the drop-down menu in the top right corner, select Activity Log. Scroll down through all your activities and choose a few items to delete (click the pencil icon on the post itself). Pick things that you wouldn’t miss anyway and set your own goal: 5 photos, 10 comments, 15 posts – how many can you live without? Great; now add 4 more to that number and get going!</a:t>
            </a:r>
          </a:p>
          <a:p>
            <a:pPr lvl="0"/>
            <a:r>
              <a:rPr lang="en-US"/>
              <a:t>Un-tag yourself in all those pictures you wouldn’t miss. Once you’re done, un-tag yourself in some more.</a:t>
            </a:r>
          </a:p>
          <a:p>
            <a:pPr lvl="0"/>
            <a:r>
              <a:rPr lang="en-US"/>
              <a:t>You may find that your deep-clean is so satisfying that you don’t want to stop. But when you do, commit yourself to removing more posts or photos over the next few weeks.</a:t>
            </a:r>
          </a:p>
          <a:p>
            <a:pPr lvl="0"/>
            <a:r>
              <a:rPr lang="en-US"/>
              <a:t>Instagram:</a:t>
            </a:r>
          </a:p>
          <a:p>
            <a:pPr lvl="0"/>
            <a:endParaRPr lang="en-US"/>
          </a:p>
          <a:p>
            <a:pPr lvl="0"/>
            <a:r>
              <a:rPr lang="en-US"/>
              <a:t>On your profile page, tap on the icon to see photo’s you’ve been tagged in. Start with a picture you wouldn’t miss.</a:t>
            </a:r>
          </a:p>
          <a:p>
            <a:pPr lvl="0"/>
            <a:r>
              <a:rPr lang="en-US"/>
              <a:t>Tap once to view the image → tap once on the image to view the tag(s) → find your name tag and long tap on it → in the pop-up select either Hide or Remove</a:t>
            </a:r>
          </a:p>
          <a:p>
            <a:pPr lvl="0"/>
            <a:endParaRPr lang="en-US"/>
          </a:p>
          <a:p>
            <a:pPr lvl="0"/>
            <a:r>
              <a:rPr lang="en-US"/>
              <a:t>Separate your accounts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This unit of the Sulis gives you information and tutorials on how to protect your computer and data effectively. </a:t>
            </a:r>
          </a:p>
          <a:p>
            <a:pPr lvl="0"/>
            <a:endParaRPr lang="en-US"/>
          </a:p>
          <a:p>
            <a:pPr lvl="0"/>
            <a:r>
              <a:rPr lang="en-US"/>
              <a:t>I will walk through the Sulis page and present the various options and links for securing your computer.</a:t>
            </a:r>
          </a:p>
          <a:p>
            <a:pPr lvl="0"/>
            <a:endParaRPr lang="en-US"/>
          </a:p>
          <a:p>
            <a:pPr lvl="0"/>
            <a:r>
              <a:rPr lang="en-US"/>
              <a:t>*Logging into UL databases</a:t>
            </a:r>
          </a:p>
          <a:p>
            <a:pPr lvl="0"/>
            <a:r>
              <a:rPr lang="en-US"/>
              <a:t>*Using strong passwords</a:t>
            </a:r>
          </a:p>
          <a:p>
            <a:pPr lvl="0"/>
            <a:r>
              <a:rPr lang="en-US"/>
              <a:t>- Chrome has a good option to check the security of your passwords.</a:t>
            </a:r>
          </a:p>
          <a:p>
            <a:pPr lvl="0"/>
            <a:r>
              <a:rPr lang="en-US"/>
              <a:t>*Password managers</a:t>
            </a:r>
          </a:p>
          <a:p>
            <a:pPr lvl="0"/>
            <a:endParaRPr lang="en-US"/>
          </a:p>
          <a:p>
            <a:pPr lvl="0"/>
            <a:endParaRPr lang="en-US"/>
          </a:p>
          <a:p>
            <a:pPr lvl="0"/>
            <a:r>
              <a:rPr lang="en-US"/>
              <a:t>* Downloading Antivirus </a:t>
            </a:r>
          </a:p>
          <a:p>
            <a:pPr lvl="0"/>
            <a:r>
              <a:rPr lang="en-US"/>
              <a:t>* Enabling firewall</a:t>
            </a:r>
          </a:p>
          <a:p>
            <a:pPr lvl="0"/>
            <a:r>
              <a:rPr lang="en-US"/>
              <a:t>* Viewing ITD resources on Security &amp; Safety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tl.blog/" TargetMode="External"/><Relationship Id="rId2" Type="http://schemas.openxmlformats.org/officeDocument/2006/relationships/hyperlink" Target="https://www.ul.ie/ctl/levul-student-digital-skills-development#details"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7.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cid:image002.jpg@01D622F5.6EAE7FF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E7FC-E1BF-40E4-8A49-4F2445B277A1}"/>
              </a:ext>
            </a:extLst>
          </p:cNvPr>
          <p:cNvSpPr>
            <a:spLocks noGrp="1"/>
          </p:cNvSpPr>
          <p:nvPr>
            <p:ph type="title"/>
          </p:nvPr>
        </p:nvSpPr>
        <p:spPr>
          <a:xfrm>
            <a:off x="1175657" y="1289304"/>
            <a:ext cx="7752444" cy="1755648"/>
          </a:xfrm>
        </p:spPr>
        <p:txBody>
          <a:bodyPr anchor="t">
            <a:normAutofit/>
          </a:bodyPr>
          <a:lstStyle/>
          <a:p>
            <a:r>
              <a:rPr lang="en-IE"/>
              <a:t>👋 Hello &amp; Welcome</a:t>
            </a:r>
          </a:p>
        </p:txBody>
      </p:sp>
      <p:sp>
        <p:nvSpPr>
          <p:cNvPr id="3" name="Content Placeholder 2">
            <a:extLst>
              <a:ext uri="{FF2B5EF4-FFF2-40B4-BE49-F238E27FC236}">
                <a16:creationId xmlns:a16="http://schemas.microsoft.com/office/drawing/2014/main" id="{619E63D2-F6DD-474C-B47C-5B1DA0E7F266}"/>
              </a:ext>
            </a:extLst>
          </p:cNvPr>
          <p:cNvSpPr>
            <a:spLocks noGrp="1"/>
          </p:cNvSpPr>
          <p:nvPr>
            <p:ph idx="1"/>
          </p:nvPr>
        </p:nvSpPr>
        <p:spPr>
          <a:xfrm>
            <a:off x="658368" y="3768917"/>
            <a:ext cx="8485632" cy="6067415"/>
          </a:xfrm>
        </p:spPr>
        <p:txBody>
          <a:bodyPr vert="horz" lIns="137160" tIns="68580" rIns="137160" bIns="68580" rtlCol="0" anchor="t">
            <a:normAutofit/>
          </a:bodyPr>
          <a:lstStyle/>
          <a:p>
            <a:pPr marL="0" indent="0">
              <a:buNone/>
            </a:pPr>
            <a:r>
              <a:rPr lang="en-IE"/>
              <a:t>⏳ This session will begin shortly.</a:t>
            </a:r>
          </a:p>
          <a:p>
            <a:pPr marL="0" indent="0">
              <a:buNone/>
            </a:pPr>
            <a:endParaRPr lang="en-IE"/>
          </a:p>
          <a:p>
            <a:pPr marL="0" indent="0">
              <a:buNone/>
            </a:pPr>
            <a:r>
              <a:rPr lang="en-IE"/>
              <a:t>While you wait, please download the slides for today’s session from the </a:t>
            </a:r>
            <a:r>
              <a:rPr lang="en-IE" err="1">
                <a:solidFill>
                  <a:srgbClr val="01A858"/>
                </a:solidFill>
                <a:hlinkClick r:id="rId2">
                  <a:extLst>
                    <a:ext uri="{A12FA001-AC4F-418D-AE19-62706E023703}">
                      <ahyp:hlinkClr xmlns:ahyp="http://schemas.microsoft.com/office/drawing/2018/hyperlinkcolor" val="tx"/>
                    </a:ext>
                  </a:extLst>
                </a:hlinkClick>
              </a:rPr>
              <a:t>LevUL</a:t>
            </a:r>
            <a:r>
              <a:rPr lang="en-IE">
                <a:solidFill>
                  <a:srgbClr val="01A858"/>
                </a:solidFill>
                <a:hlinkClick r:id="rId2">
                  <a:extLst>
                    <a:ext uri="{A12FA001-AC4F-418D-AE19-62706E023703}">
                      <ahyp:hlinkClr xmlns:ahyp="http://schemas.microsoft.com/office/drawing/2018/hyperlinkcolor" val="tx"/>
                    </a:ext>
                  </a:extLst>
                </a:hlinkClick>
              </a:rPr>
              <a:t> up website</a:t>
            </a:r>
            <a:r>
              <a:rPr lang="en-IE"/>
              <a:t>.</a:t>
            </a:r>
          </a:p>
        </p:txBody>
      </p:sp>
      <p:pic>
        <p:nvPicPr>
          <p:cNvPr id="5" name="Content Placeholder 6">
            <a:hlinkClick r:id="rId3"/>
            <a:extLst>
              <a:ext uri="{FF2B5EF4-FFF2-40B4-BE49-F238E27FC236}">
                <a16:creationId xmlns:a16="http://schemas.microsoft.com/office/drawing/2014/main" id="{0327B0A6-14F7-4670-BDDE-9EC0469B1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6608" y="8714918"/>
            <a:ext cx="3905795" cy="1572083"/>
          </a:xfrm>
          <a:prstGeom prst="rect">
            <a:avLst/>
          </a:prstGeom>
        </p:spPr>
      </p:pic>
      <p:pic>
        <p:nvPicPr>
          <p:cNvPr id="7" name="Picture 6" descr="Logo, company name&#10;&#10;Description automatically generated">
            <a:extLst>
              <a:ext uri="{FF2B5EF4-FFF2-40B4-BE49-F238E27FC236}">
                <a16:creationId xmlns:a16="http://schemas.microsoft.com/office/drawing/2014/main" id="{1B20D473-BC7D-40AF-96CA-909B68CB6187}"/>
              </a:ext>
            </a:extLst>
          </p:cNvPr>
          <p:cNvPicPr>
            <a:picLocks noChangeAspect="1"/>
          </p:cNvPicPr>
          <p:nvPr/>
        </p:nvPicPr>
        <p:blipFill rotWithShape="1">
          <a:blip r:embed="rId5">
            <a:extLst>
              <a:ext uri="{28A0092B-C50C-407E-A947-70E740481C1C}">
                <a14:useLocalDpi xmlns:a14="http://schemas.microsoft.com/office/drawing/2010/main" val="0"/>
              </a:ext>
            </a:extLst>
          </a:blip>
          <a:srcRect l="14328" r="11870"/>
          <a:stretch/>
        </p:blipFill>
        <p:spPr>
          <a:xfrm>
            <a:off x="9666770" y="1507391"/>
            <a:ext cx="8485632" cy="6467484"/>
          </a:xfrm>
          <a:prstGeom prst="rect">
            <a:avLst/>
          </a:prstGeom>
        </p:spPr>
      </p:pic>
      <p:sp>
        <p:nvSpPr>
          <p:cNvPr id="8" name="TextBox 7">
            <a:extLst>
              <a:ext uri="{FF2B5EF4-FFF2-40B4-BE49-F238E27FC236}">
                <a16:creationId xmlns:a16="http://schemas.microsoft.com/office/drawing/2014/main" id="{5CD146F5-D9B2-4E43-A439-F85BD7247F17}"/>
              </a:ext>
            </a:extLst>
          </p:cNvPr>
          <p:cNvSpPr txBox="1"/>
          <p:nvPr/>
        </p:nvSpPr>
        <p:spPr>
          <a:xfrm>
            <a:off x="10651964" y="9559333"/>
            <a:ext cx="2890535" cy="507831"/>
          </a:xfrm>
          <a:prstGeom prst="rect">
            <a:avLst/>
          </a:prstGeom>
          <a:noFill/>
        </p:spPr>
        <p:txBody>
          <a:bodyPr wrap="none" rtlCol="0">
            <a:spAutoFit/>
          </a:bodyPr>
          <a:lstStyle/>
          <a:p>
            <a:r>
              <a:rPr lang="en-IE" sz="2700"/>
              <a:t>In association with:</a:t>
            </a:r>
          </a:p>
        </p:txBody>
      </p:sp>
    </p:spTree>
    <p:extLst>
      <p:ext uri="{BB962C8B-B14F-4D97-AF65-F5344CB8AC3E}">
        <p14:creationId xmlns:p14="http://schemas.microsoft.com/office/powerpoint/2010/main" val="137051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5D45"/>
        </a:solidFill>
        <a:effectLst/>
      </p:bgPr>
    </p:bg>
    <p:spTree>
      <p:nvGrpSpPr>
        <p:cNvPr id="1" name=""/>
        <p:cNvGrpSpPr/>
        <p:nvPr/>
      </p:nvGrpSpPr>
      <p:grpSpPr>
        <a:xfrm>
          <a:off x="0" y="0"/>
          <a:ext cx="0" cy="0"/>
          <a:chOff x="0" y="0"/>
          <a:chExt cx="0" cy="0"/>
        </a:xfrm>
      </p:grpSpPr>
      <p:grpSp>
        <p:nvGrpSpPr>
          <p:cNvPr id="2" name="Group 2"/>
          <p:cNvGrpSpPr/>
          <p:nvPr/>
        </p:nvGrpSpPr>
        <p:grpSpPr>
          <a:xfrm>
            <a:off x="1931022" y="6354805"/>
            <a:ext cx="6727322" cy="2035953"/>
            <a:chOff x="0" y="0"/>
            <a:chExt cx="11803408" cy="3572177"/>
          </a:xfrm>
        </p:grpSpPr>
        <p:sp>
          <p:nvSpPr>
            <p:cNvPr id="3" name="Freeform 3"/>
            <p:cNvSpPr/>
            <p:nvPr/>
          </p:nvSpPr>
          <p:spPr>
            <a:xfrm>
              <a:off x="304800" y="304800"/>
              <a:ext cx="11498608" cy="3267377"/>
            </a:xfrm>
            <a:custGeom>
              <a:avLst/>
              <a:gdLst/>
              <a:ahLst/>
              <a:cxnLst/>
              <a:rect l="l" t="t" r="r" b="b"/>
              <a:pathLst>
                <a:path w="11498608" h="3267377">
                  <a:moveTo>
                    <a:pt x="11498608" y="0"/>
                  </a:moveTo>
                  <a:lnTo>
                    <a:pt x="11498608" y="3267377"/>
                  </a:lnTo>
                  <a:lnTo>
                    <a:pt x="0" y="3267377"/>
                  </a:lnTo>
                  <a:lnTo>
                    <a:pt x="0" y="2962577"/>
                  </a:lnTo>
                  <a:lnTo>
                    <a:pt x="11193808" y="2962577"/>
                  </a:lnTo>
                  <a:lnTo>
                    <a:pt x="11193808" y="0"/>
                  </a:lnTo>
                  <a:close/>
                </a:path>
              </a:pathLst>
            </a:custGeom>
            <a:solidFill>
              <a:srgbClr val="00A497"/>
            </a:solidFill>
          </p:spPr>
        </p:sp>
        <p:sp>
          <p:nvSpPr>
            <p:cNvPr id="4" name="Freeform 4"/>
            <p:cNvSpPr/>
            <p:nvPr/>
          </p:nvSpPr>
          <p:spPr>
            <a:xfrm>
              <a:off x="0" y="0"/>
              <a:ext cx="11498608" cy="3267377"/>
            </a:xfrm>
            <a:custGeom>
              <a:avLst/>
              <a:gdLst/>
              <a:ahLst/>
              <a:cxnLst/>
              <a:rect l="l" t="t" r="r" b="b"/>
              <a:pathLst>
                <a:path w="11498608" h="3267377">
                  <a:moveTo>
                    <a:pt x="0" y="0"/>
                  </a:moveTo>
                  <a:lnTo>
                    <a:pt x="11498608" y="0"/>
                  </a:lnTo>
                  <a:lnTo>
                    <a:pt x="11498608" y="3267377"/>
                  </a:lnTo>
                  <a:lnTo>
                    <a:pt x="0" y="3267377"/>
                  </a:lnTo>
                  <a:close/>
                </a:path>
              </a:pathLst>
            </a:custGeom>
            <a:solidFill>
              <a:srgbClr val="F2F1F2"/>
            </a:solidFill>
          </p:spPr>
        </p:sp>
      </p:grpSp>
      <p:grpSp>
        <p:nvGrpSpPr>
          <p:cNvPr id="5" name="Group 5"/>
          <p:cNvGrpSpPr/>
          <p:nvPr/>
        </p:nvGrpSpPr>
        <p:grpSpPr>
          <a:xfrm>
            <a:off x="2077383" y="3231295"/>
            <a:ext cx="6727322" cy="2035953"/>
            <a:chOff x="0" y="0"/>
            <a:chExt cx="11803408" cy="3572177"/>
          </a:xfrm>
        </p:grpSpPr>
        <p:sp>
          <p:nvSpPr>
            <p:cNvPr id="6" name="Freeform 6"/>
            <p:cNvSpPr/>
            <p:nvPr/>
          </p:nvSpPr>
          <p:spPr>
            <a:xfrm>
              <a:off x="304800" y="304800"/>
              <a:ext cx="11498608" cy="3267377"/>
            </a:xfrm>
            <a:custGeom>
              <a:avLst/>
              <a:gdLst/>
              <a:ahLst/>
              <a:cxnLst/>
              <a:rect l="l" t="t" r="r" b="b"/>
              <a:pathLst>
                <a:path w="11498608" h="3267377">
                  <a:moveTo>
                    <a:pt x="11498608" y="0"/>
                  </a:moveTo>
                  <a:lnTo>
                    <a:pt x="11498608" y="3267377"/>
                  </a:lnTo>
                  <a:lnTo>
                    <a:pt x="0" y="3267377"/>
                  </a:lnTo>
                  <a:lnTo>
                    <a:pt x="0" y="2962577"/>
                  </a:lnTo>
                  <a:lnTo>
                    <a:pt x="11193808" y="2962577"/>
                  </a:lnTo>
                  <a:lnTo>
                    <a:pt x="11193808" y="0"/>
                  </a:lnTo>
                  <a:close/>
                </a:path>
              </a:pathLst>
            </a:custGeom>
            <a:solidFill>
              <a:srgbClr val="00A497"/>
            </a:solidFill>
          </p:spPr>
        </p:sp>
        <p:sp>
          <p:nvSpPr>
            <p:cNvPr id="7" name="Freeform 7"/>
            <p:cNvSpPr/>
            <p:nvPr/>
          </p:nvSpPr>
          <p:spPr>
            <a:xfrm>
              <a:off x="0" y="0"/>
              <a:ext cx="11498608" cy="3267377"/>
            </a:xfrm>
            <a:custGeom>
              <a:avLst/>
              <a:gdLst/>
              <a:ahLst/>
              <a:cxnLst/>
              <a:rect l="l" t="t" r="r" b="b"/>
              <a:pathLst>
                <a:path w="11498608" h="3267377">
                  <a:moveTo>
                    <a:pt x="0" y="0"/>
                  </a:moveTo>
                  <a:lnTo>
                    <a:pt x="11498608" y="0"/>
                  </a:lnTo>
                  <a:lnTo>
                    <a:pt x="11498608" y="3267377"/>
                  </a:lnTo>
                  <a:lnTo>
                    <a:pt x="0" y="3267377"/>
                  </a:lnTo>
                  <a:close/>
                </a:path>
              </a:pathLst>
            </a:custGeom>
            <a:solidFill>
              <a:srgbClr val="F2F1F2"/>
            </a:solidFill>
          </p:spPr>
        </p:sp>
      </p:grpSp>
      <p:grpSp>
        <p:nvGrpSpPr>
          <p:cNvPr id="8" name="Group 8"/>
          <p:cNvGrpSpPr>
            <a:grpSpLocks noChangeAspect="1"/>
          </p:cNvGrpSpPr>
          <p:nvPr/>
        </p:nvGrpSpPr>
        <p:grpSpPr>
          <a:xfrm>
            <a:off x="1367995" y="3177395"/>
            <a:ext cx="2143761" cy="214375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grpSp>
        <p:nvGrpSpPr>
          <p:cNvPr id="10" name="Group 10"/>
          <p:cNvGrpSpPr/>
          <p:nvPr/>
        </p:nvGrpSpPr>
        <p:grpSpPr>
          <a:xfrm>
            <a:off x="10192683" y="3285194"/>
            <a:ext cx="6727322" cy="2035953"/>
            <a:chOff x="0" y="0"/>
            <a:chExt cx="11803408" cy="3572177"/>
          </a:xfrm>
        </p:grpSpPr>
        <p:sp>
          <p:nvSpPr>
            <p:cNvPr id="11" name="Freeform 11"/>
            <p:cNvSpPr/>
            <p:nvPr/>
          </p:nvSpPr>
          <p:spPr>
            <a:xfrm>
              <a:off x="304800" y="304800"/>
              <a:ext cx="11498608" cy="3267377"/>
            </a:xfrm>
            <a:custGeom>
              <a:avLst/>
              <a:gdLst/>
              <a:ahLst/>
              <a:cxnLst/>
              <a:rect l="l" t="t" r="r" b="b"/>
              <a:pathLst>
                <a:path w="11498608" h="3267377">
                  <a:moveTo>
                    <a:pt x="11498608" y="0"/>
                  </a:moveTo>
                  <a:lnTo>
                    <a:pt x="11498608" y="3267377"/>
                  </a:lnTo>
                  <a:lnTo>
                    <a:pt x="0" y="3267377"/>
                  </a:lnTo>
                  <a:lnTo>
                    <a:pt x="0" y="2962577"/>
                  </a:lnTo>
                  <a:lnTo>
                    <a:pt x="11193808" y="2962577"/>
                  </a:lnTo>
                  <a:lnTo>
                    <a:pt x="11193808" y="0"/>
                  </a:lnTo>
                  <a:close/>
                </a:path>
              </a:pathLst>
            </a:custGeom>
            <a:solidFill>
              <a:srgbClr val="00A497"/>
            </a:solidFill>
          </p:spPr>
        </p:sp>
        <p:sp>
          <p:nvSpPr>
            <p:cNvPr id="12" name="Freeform 12"/>
            <p:cNvSpPr/>
            <p:nvPr/>
          </p:nvSpPr>
          <p:spPr>
            <a:xfrm>
              <a:off x="0" y="0"/>
              <a:ext cx="11498608" cy="3267377"/>
            </a:xfrm>
            <a:custGeom>
              <a:avLst/>
              <a:gdLst/>
              <a:ahLst/>
              <a:cxnLst/>
              <a:rect l="l" t="t" r="r" b="b"/>
              <a:pathLst>
                <a:path w="11498608" h="3267377">
                  <a:moveTo>
                    <a:pt x="0" y="0"/>
                  </a:moveTo>
                  <a:lnTo>
                    <a:pt x="11498608" y="0"/>
                  </a:lnTo>
                  <a:lnTo>
                    <a:pt x="11498608" y="3267377"/>
                  </a:lnTo>
                  <a:lnTo>
                    <a:pt x="0" y="3267377"/>
                  </a:lnTo>
                  <a:close/>
                </a:path>
              </a:pathLst>
            </a:custGeom>
            <a:solidFill>
              <a:srgbClr val="F2F1F2"/>
            </a:solidFill>
          </p:spPr>
        </p:sp>
      </p:grpSp>
      <p:grpSp>
        <p:nvGrpSpPr>
          <p:cNvPr id="13" name="Group 13"/>
          <p:cNvGrpSpPr>
            <a:grpSpLocks noChangeAspect="1"/>
          </p:cNvGrpSpPr>
          <p:nvPr/>
        </p:nvGrpSpPr>
        <p:grpSpPr>
          <a:xfrm>
            <a:off x="9351891" y="3177395"/>
            <a:ext cx="2143761" cy="214375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grpSp>
        <p:nvGrpSpPr>
          <p:cNvPr id="15" name="Group 15"/>
          <p:cNvGrpSpPr/>
          <p:nvPr/>
        </p:nvGrpSpPr>
        <p:grpSpPr>
          <a:xfrm>
            <a:off x="10192683" y="6354805"/>
            <a:ext cx="6727322" cy="2035953"/>
            <a:chOff x="0" y="0"/>
            <a:chExt cx="11803408" cy="3572177"/>
          </a:xfrm>
        </p:grpSpPr>
        <p:sp>
          <p:nvSpPr>
            <p:cNvPr id="16" name="Freeform 16"/>
            <p:cNvSpPr/>
            <p:nvPr/>
          </p:nvSpPr>
          <p:spPr>
            <a:xfrm>
              <a:off x="304800" y="304800"/>
              <a:ext cx="11498608" cy="3267377"/>
            </a:xfrm>
            <a:custGeom>
              <a:avLst/>
              <a:gdLst/>
              <a:ahLst/>
              <a:cxnLst/>
              <a:rect l="l" t="t" r="r" b="b"/>
              <a:pathLst>
                <a:path w="11498608" h="3267377">
                  <a:moveTo>
                    <a:pt x="11498608" y="0"/>
                  </a:moveTo>
                  <a:lnTo>
                    <a:pt x="11498608" y="3267377"/>
                  </a:lnTo>
                  <a:lnTo>
                    <a:pt x="0" y="3267377"/>
                  </a:lnTo>
                  <a:lnTo>
                    <a:pt x="0" y="2962577"/>
                  </a:lnTo>
                  <a:lnTo>
                    <a:pt x="11193808" y="2962577"/>
                  </a:lnTo>
                  <a:lnTo>
                    <a:pt x="11193808" y="0"/>
                  </a:lnTo>
                  <a:close/>
                </a:path>
              </a:pathLst>
            </a:custGeom>
            <a:solidFill>
              <a:srgbClr val="00A497"/>
            </a:solidFill>
          </p:spPr>
        </p:sp>
        <p:sp>
          <p:nvSpPr>
            <p:cNvPr id="17" name="Freeform 17"/>
            <p:cNvSpPr/>
            <p:nvPr/>
          </p:nvSpPr>
          <p:spPr>
            <a:xfrm>
              <a:off x="0" y="0"/>
              <a:ext cx="11498608" cy="3267377"/>
            </a:xfrm>
            <a:custGeom>
              <a:avLst/>
              <a:gdLst/>
              <a:ahLst/>
              <a:cxnLst/>
              <a:rect l="l" t="t" r="r" b="b"/>
              <a:pathLst>
                <a:path w="11498608" h="3267377">
                  <a:moveTo>
                    <a:pt x="0" y="0"/>
                  </a:moveTo>
                  <a:lnTo>
                    <a:pt x="11498608" y="0"/>
                  </a:lnTo>
                  <a:lnTo>
                    <a:pt x="11498608" y="3267377"/>
                  </a:lnTo>
                  <a:lnTo>
                    <a:pt x="0" y="3267377"/>
                  </a:lnTo>
                  <a:close/>
                </a:path>
              </a:pathLst>
            </a:custGeom>
            <a:solidFill>
              <a:srgbClr val="F2F1F2"/>
            </a:solidFill>
          </p:spPr>
        </p:sp>
      </p:grpSp>
      <p:grpSp>
        <p:nvGrpSpPr>
          <p:cNvPr id="18" name="Group 18"/>
          <p:cNvGrpSpPr>
            <a:grpSpLocks noChangeAspect="1"/>
          </p:cNvGrpSpPr>
          <p:nvPr/>
        </p:nvGrpSpPr>
        <p:grpSpPr>
          <a:xfrm>
            <a:off x="9351891" y="6162853"/>
            <a:ext cx="2174015" cy="2174006"/>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grpSp>
        <p:nvGrpSpPr>
          <p:cNvPr id="20" name="Group 20"/>
          <p:cNvGrpSpPr>
            <a:grpSpLocks noChangeAspect="1"/>
          </p:cNvGrpSpPr>
          <p:nvPr/>
        </p:nvGrpSpPr>
        <p:grpSpPr>
          <a:xfrm>
            <a:off x="1367995" y="6247006"/>
            <a:ext cx="2143761" cy="2143753"/>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8054" r="-82420"/>
              </a:stretch>
            </a:blipFill>
          </p:spPr>
        </p:sp>
      </p:grpSp>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502269" y="6354805"/>
            <a:ext cx="2835471" cy="4114800"/>
          </a:xfrm>
          <a:prstGeom prst="rect">
            <a:avLst/>
          </a:prstGeom>
        </p:spPr>
      </p:pic>
      <p:sp>
        <p:nvSpPr>
          <p:cNvPr id="23" name="TextBox 23"/>
          <p:cNvSpPr txBox="1"/>
          <p:nvPr/>
        </p:nvSpPr>
        <p:spPr>
          <a:xfrm>
            <a:off x="534608" y="686063"/>
            <a:ext cx="17218784" cy="1526540"/>
          </a:xfrm>
          <a:prstGeom prst="rect">
            <a:avLst/>
          </a:prstGeom>
        </p:spPr>
        <p:txBody>
          <a:bodyPr lIns="0" tIns="0" rIns="0" bIns="0" rtlCol="0" anchor="t">
            <a:spAutoFit/>
          </a:bodyPr>
          <a:lstStyle/>
          <a:p>
            <a:pPr algn="ctr">
              <a:lnSpc>
                <a:spcPts val="12460"/>
              </a:lnSpc>
            </a:pPr>
            <a:r>
              <a:rPr lang="en-US" sz="8900">
                <a:solidFill>
                  <a:srgbClr val="FDC557"/>
                </a:solidFill>
                <a:latin typeface="BioRhyme"/>
              </a:rPr>
              <a:t>For Your Brain</a:t>
            </a:r>
          </a:p>
        </p:txBody>
      </p:sp>
      <p:sp>
        <p:nvSpPr>
          <p:cNvPr id="24" name="TextBox 24"/>
          <p:cNvSpPr txBox="1"/>
          <p:nvPr/>
        </p:nvSpPr>
        <p:spPr>
          <a:xfrm>
            <a:off x="3638110" y="3368556"/>
            <a:ext cx="2000689" cy="477438"/>
          </a:xfrm>
          <a:prstGeom prst="rect">
            <a:avLst/>
          </a:prstGeom>
        </p:spPr>
        <p:txBody>
          <a:bodyPr wrap="square" lIns="0" tIns="0" rIns="0" bIns="0" rtlCol="0" anchor="t">
            <a:spAutoFit/>
          </a:bodyPr>
          <a:lstStyle/>
          <a:p>
            <a:pPr algn="ctr">
              <a:lnSpc>
                <a:spcPts val="4199"/>
              </a:lnSpc>
            </a:pPr>
            <a:r>
              <a:rPr lang="en-US" sz="2999" dirty="0" err="1">
                <a:solidFill>
                  <a:srgbClr val="000000"/>
                </a:solidFill>
                <a:latin typeface="Kollektif Bold"/>
              </a:rPr>
              <a:t>FocusToDo</a:t>
            </a:r>
            <a:endParaRPr lang="en-US" sz="2999" dirty="0">
              <a:solidFill>
                <a:srgbClr val="000000"/>
              </a:solidFill>
              <a:latin typeface="Kollektif Bold"/>
            </a:endParaRPr>
          </a:p>
        </p:txBody>
      </p:sp>
      <p:sp>
        <p:nvSpPr>
          <p:cNvPr id="25" name="TextBox 25"/>
          <p:cNvSpPr txBox="1"/>
          <p:nvPr/>
        </p:nvSpPr>
        <p:spPr>
          <a:xfrm>
            <a:off x="3638111" y="4018039"/>
            <a:ext cx="5166593" cy="810895"/>
          </a:xfrm>
          <a:prstGeom prst="rect">
            <a:avLst/>
          </a:prstGeom>
        </p:spPr>
        <p:txBody>
          <a:bodyPr lIns="0" tIns="0" rIns="0" bIns="0" rtlCol="0" anchor="t">
            <a:spAutoFit/>
          </a:bodyPr>
          <a:lstStyle/>
          <a:p>
            <a:pPr>
              <a:lnSpc>
                <a:spcPts val="3079"/>
              </a:lnSpc>
            </a:pPr>
            <a:r>
              <a:rPr lang="en-US" sz="2199" dirty="0">
                <a:solidFill>
                  <a:srgbClr val="000000"/>
                </a:solidFill>
                <a:latin typeface="Kollektif"/>
              </a:rPr>
              <a:t>Study in timed chunks with set breaks; track tasks &amp; see your progress.</a:t>
            </a:r>
          </a:p>
        </p:txBody>
      </p:sp>
      <p:sp>
        <p:nvSpPr>
          <p:cNvPr id="26" name="TextBox 26"/>
          <p:cNvSpPr txBox="1"/>
          <p:nvPr/>
        </p:nvSpPr>
        <p:spPr>
          <a:xfrm>
            <a:off x="3638111" y="6441608"/>
            <a:ext cx="2185073" cy="561976"/>
          </a:xfrm>
          <a:prstGeom prst="rect">
            <a:avLst/>
          </a:prstGeom>
        </p:spPr>
        <p:txBody>
          <a:bodyPr lIns="0" tIns="0" rIns="0" bIns="0" rtlCol="0" anchor="t">
            <a:spAutoFit/>
          </a:bodyPr>
          <a:lstStyle/>
          <a:p>
            <a:pPr algn="ctr">
              <a:lnSpc>
                <a:spcPts val="4199"/>
              </a:lnSpc>
            </a:pPr>
            <a:r>
              <a:rPr lang="en-US" sz="2999">
                <a:solidFill>
                  <a:srgbClr val="000000"/>
                </a:solidFill>
                <a:latin typeface="Kollektif Bold"/>
              </a:rPr>
              <a:t>Headspace</a:t>
            </a:r>
          </a:p>
        </p:txBody>
      </p:sp>
      <p:sp>
        <p:nvSpPr>
          <p:cNvPr id="27" name="TextBox 27"/>
          <p:cNvSpPr txBox="1"/>
          <p:nvPr/>
        </p:nvSpPr>
        <p:spPr>
          <a:xfrm>
            <a:off x="3638111" y="7164131"/>
            <a:ext cx="4854272" cy="810895"/>
          </a:xfrm>
          <a:prstGeom prst="rect">
            <a:avLst/>
          </a:prstGeom>
        </p:spPr>
        <p:txBody>
          <a:bodyPr lIns="0" tIns="0" rIns="0" bIns="0" rtlCol="0" anchor="t">
            <a:spAutoFit/>
          </a:bodyPr>
          <a:lstStyle/>
          <a:p>
            <a:pPr>
              <a:lnSpc>
                <a:spcPts val="3079"/>
              </a:lnSpc>
            </a:pPr>
            <a:r>
              <a:rPr lang="en-US" sz="2199">
                <a:solidFill>
                  <a:srgbClr val="000000"/>
                </a:solidFill>
                <a:latin typeface="Kollektif"/>
              </a:rPr>
              <a:t>Take a breather with this meditation app.</a:t>
            </a:r>
          </a:p>
        </p:txBody>
      </p:sp>
      <p:sp>
        <p:nvSpPr>
          <p:cNvPr id="28" name="TextBox 28"/>
          <p:cNvSpPr txBox="1"/>
          <p:nvPr/>
        </p:nvSpPr>
        <p:spPr>
          <a:xfrm>
            <a:off x="11663994" y="3368556"/>
            <a:ext cx="1892350" cy="561976"/>
          </a:xfrm>
          <a:prstGeom prst="rect">
            <a:avLst/>
          </a:prstGeom>
        </p:spPr>
        <p:txBody>
          <a:bodyPr lIns="0" tIns="0" rIns="0" bIns="0" rtlCol="0" anchor="t">
            <a:spAutoFit/>
          </a:bodyPr>
          <a:lstStyle/>
          <a:p>
            <a:pPr algn="ctr">
              <a:lnSpc>
                <a:spcPts val="4199"/>
              </a:lnSpc>
            </a:pPr>
            <a:r>
              <a:rPr lang="en-US" sz="2999">
                <a:solidFill>
                  <a:srgbClr val="000000"/>
                </a:solidFill>
                <a:latin typeface="Kollektif Bold"/>
              </a:rPr>
              <a:t>MindShift</a:t>
            </a:r>
          </a:p>
        </p:txBody>
      </p:sp>
      <p:sp>
        <p:nvSpPr>
          <p:cNvPr id="29" name="TextBox 29"/>
          <p:cNvSpPr txBox="1"/>
          <p:nvPr/>
        </p:nvSpPr>
        <p:spPr>
          <a:xfrm>
            <a:off x="11663994" y="4018039"/>
            <a:ext cx="4854272" cy="810895"/>
          </a:xfrm>
          <a:prstGeom prst="rect">
            <a:avLst/>
          </a:prstGeom>
        </p:spPr>
        <p:txBody>
          <a:bodyPr lIns="0" tIns="0" rIns="0" bIns="0" rtlCol="0" anchor="t">
            <a:spAutoFit/>
          </a:bodyPr>
          <a:lstStyle/>
          <a:p>
            <a:pPr>
              <a:lnSpc>
                <a:spcPts val="3079"/>
              </a:lnSpc>
            </a:pPr>
            <a:r>
              <a:rPr lang="en-US" sz="2199">
                <a:solidFill>
                  <a:srgbClr val="000000"/>
                </a:solidFill>
                <a:latin typeface="Kollektif"/>
              </a:rPr>
              <a:t>Manage stress and anxiety with this CBT programme.</a:t>
            </a:r>
          </a:p>
        </p:txBody>
      </p:sp>
      <p:sp>
        <p:nvSpPr>
          <p:cNvPr id="30" name="TextBox 30"/>
          <p:cNvSpPr txBox="1"/>
          <p:nvPr/>
        </p:nvSpPr>
        <p:spPr>
          <a:xfrm>
            <a:off x="11663994" y="6441608"/>
            <a:ext cx="1892350" cy="561976"/>
          </a:xfrm>
          <a:prstGeom prst="rect">
            <a:avLst/>
          </a:prstGeom>
        </p:spPr>
        <p:txBody>
          <a:bodyPr lIns="0" tIns="0" rIns="0" bIns="0" rtlCol="0" anchor="t">
            <a:spAutoFit/>
          </a:bodyPr>
          <a:lstStyle/>
          <a:p>
            <a:pPr algn="ctr">
              <a:lnSpc>
                <a:spcPts val="4199"/>
              </a:lnSpc>
            </a:pPr>
            <a:r>
              <a:rPr lang="en-US" sz="2999">
                <a:solidFill>
                  <a:srgbClr val="000000"/>
                </a:solidFill>
                <a:latin typeface="Kollektif Bold"/>
              </a:rPr>
              <a:t>Habitica</a:t>
            </a:r>
          </a:p>
        </p:txBody>
      </p:sp>
      <p:sp>
        <p:nvSpPr>
          <p:cNvPr id="31" name="TextBox 31"/>
          <p:cNvSpPr txBox="1"/>
          <p:nvPr/>
        </p:nvSpPr>
        <p:spPr>
          <a:xfrm>
            <a:off x="11812677" y="7164131"/>
            <a:ext cx="4854272" cy="420370"/>
          </a:xfrm>
          <a:prstGeom prst="rect">
            <a:avLst/>
          </a:prstGeom>
        </p:spPr>
        <p:txBody>
          <a:bodyPr lIns="0" tIns="0" rIns="0" bIns="0" rtlCol="0" anchor="t">
            <a:spAutoFit/>
          </a:bodyPr>
          <a:lstStyle/>
          <a:p>
            <a:pPr>
              <a:lnSpc>
                <a:spcPts val="3079"/>
              </a:lnSpc>
            </a:pPr>
            <a:r>
              <a:rPr lang="en-US" sz="2199">
                <a:solidFill>
                  <a:srgbClr val="000000"/>
                </a:solidFill>
                <a:latin typeface="Kollektif"/>
              </a:rPr>
              <a:t>Gamify your goals and create habits.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77236" y="-1749020"/>
            <a:ext cx="15907015" cy="15013594"/>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EBEB"/>
            </a:solidFill>
          </p:spPr>
        </p:sp>
      </p:grpSp>
      <p:grpSp>
        <p:nvGrpSpPr>
          <p:cNvPr id="4" name="Group 4"/>
          <p:cNvGrpSpPr>
            <a:grpSpLocks noChangeAspect="1"/>
          </p:cNvGrpSpPr>
          <p:nvPr/>
        </p:nvGrpSpPr>
        <p:grpSpPr>
          <a:xfrm>
            <a:off x="1028700" y="1028700"/>
            <a:ext cx="4728131" cy="4729077"/>
            <a:chOff x="0" y="0"/>
            <a:chExt cx="6348730" cy="6350000"/>
          </a:xfrm>
        </p:grpSpPr>
        <p:sp>
          <p:nvSpPr>
            <p:cNvPr id="5" name="Freeform 5"/>
            <p:cNvSpPr/>
            <p:nvPr/>
          </p:nvSpPr>
          <p:spPr>
            <a:xfrm>
              <a:off x="12700" y="524510"/>
              <a:ext cx="6324600" cy="5814060"/>
            </a:xfrm>
            <a:custGeom>
              <a:avLst/>
              <a:gdLst/>
              <a:ahLst/>
              <a:cxnLst/>
              <a:rect l="l" t="t" r="r" b="b"/>
              <a:pathLst>
                <a:path w="6324600" h="5814060">
                  <a:moveTo>
                    <a:pt x="5095240" y="0"/>
                  </a:moveTo>
                  <a:lnTo>
                    <a:pt x="5412740" y="0"/>
                  </a:lnTo>
                  <a:moveTo>
                    <a:pt x="5412740" y="0"/>
                  </a:moveTo>
                  <a:lnTo>
                    <a:pt x="6324600" y="0"/>
                  </a:lnTo>
                  <a:lnTo>
                    <a:pt x="6324600" y="5441950"/>
                  </a:lnTo>
                  <a:cubicBezTo>
                    <a:pt x="6324600" y="5599430"/>
                    <a:pt x="6225540" y="5735320"/>
                    <a:pt x="6087110" y="5788660"/>
                  </a:cubicBezTo>
                  <a:lnTo>
                    <a:pt x="6087110" y="5814060"/>
                  </a:lnTo>
                  <a:lnTo>
                    <a:pt x="372110" y="5814060"/>
                  </a:lnTo>
                  <a:cubicBezTo>
                    <a:pt x="167640" y="5812790"/>
                    <a:pt x="0" y="5645150"/>
                    <a:pt x="0" y="5440680"/>
                  </a:cubicBezTo>
                  <a:lnTo>
                    <a:pt x="0" y="0"/>
                  </a:lnTo>
                  <a:lnTo>
                    <a:pt x="5095240" y="0"/>
                  </a:lnTo>
                </a:path>
              </a:pathLst>
            </a:custGeom>
            <a:blipFill>
              <a:blip r:embed="rId2"/>
              <a:stretch>
                <a:fillRect l="200" t="-20636" r="180" b="-28716"/>
              </a:stretch>
            </a:blipFill>
          </p:spPr>
        </p:sp>
        <p:sp>
          <p:nvSpPr>
            <p:cNvPr id="6" name="Freeform 6"/>
            <p:cNvSpPr/>
            <p:nvPr/>
          </p:nvSpPr>
          <p:spPr>
            <a:xfrm>
              <a:off x="12700" y="12700"/>
              <a:ext cx="6324600" cy="698500"/>
            </a:xfrm>
            <a:custGeom>
              <a:avLst/>
              <a:gdLst/>
              <a:ahLst/>
              <a:cxnLst/>
              <a:rect l="l" t="t" r="r" b="b"/>
              <a:pathLst>
                <a:path w="6324600" h="698500">
                  <a:moveTo>
                    <a:pt x="6324600" y="372110"/>
                  </a:moveTo>
                  <a:lnTo>
                    <a:pt x="6324600" y="698500"/>
                  </a:lnTo>
                  <a:lnTo>
                    <a:pt x="5259070" y="698500"/>
                  </a:lnTo>
                  <a:moveTo>
                    <a:pt x="5259070" y="698500"/>
                  </a:moveTo>
                  <a:lnTo>
                    <a:pt x="0" y="698500"/>
                  </a:lnTo>
                  <a:lnTo>
                    <a:pt x="0" y="369570"/>
                  </a:lnTo>
                  <a:cubicBezTo>
                    <a:pt x="0" y="165100"/>
                    <a:pt x="165100" y="0"/>
                    <a:pt x="369570" y="0"/>
                  </a:cubicBezTo>
                  <a:lnTo>
                    <a:pt x="5952490" y="0"/>
                  </a:lnTo>
                  <a:cubicBezTo>
                    <a:pt x="6158230" y="0"/>
                    <a:pt x="6324600" y="166370"/>
                    <a:pt x="6324600" y="372110"/>
                  </a:cubicBezTo>
                </a:path>
              </a:pathLst>
            </a:custGeom>
            <a:solidFill>
              <a:srgbClr val="FDC557"/>
            </a:solidFill>
          </p:spPr>
        </p:sp>
        <p:sp>
          <p:nvSpPr>
            <p:cNvPr id="7" name="Freeform 7"/>
            <p:cNvSpPr/>
            <p:nvPr/>
          </p:nvSpPr>
          <p:spPr>
            <a:xfrm>
              <a:off x="4870450" y="236220"/>
              <a:ext cx="1106170" cy="279400"/>
            </a:xfrm>
            <a:custGeom>
              <a:avLst/>
              <a:gdLst/>
              <a:ahLst/>
              <a:cxnLst/>
              <a:rect l="l" t="t" r="r" b="b"/>
              <a:pathLst>
                <a:path w="1106170" h="279400">
                  <a:moveTo>
                    <a:pt x="279400" y="0"/>
                  </a:moveTo>
                  <a:lnTo>
                    <a:pt x="0" y="0"/>
                  </a:lnTo>
                  <a:lnTo>
                    <a:pt x="0" y="279400"/>
                  </a:lnTo>
                  <a:lnTo>
                    <a:pt x="279400" y="279400"/>
                  </a:lnTo>
                  <a:lnTo>
                    <a:pt x="279400" y="0"/>
                  </a:lnTo>
                  <a:close/>
                  <a:moveTo>
                    <a:pt x="1106170" y="0"/>
                  </a:moveTo>
                  <a:lnTo>
                    <a:pt x="826770" y="0"/>
                  </a:lnTo>
                  <a:lnTo>
                    <a:pt x="826770" y="279400"/>
                  </a:lnTo>
                  <a:lnTo>
                    <a:pt x="1106170" y="279400"/>
                  </a:lnTo>
                  <a:lnTo>
                    <a:pt x="1106170" y="0"/>
                  </a:lnTo>
                  <a:close/>
                  <a:moveTo>
                    <a:pt x="692150" y="0"/>
                  </a:moveTo>
                  <a:lnTo>
                    <a:pt x="412750" y="0"/>
                  </a:lnTo>
                  <a:lnTo>
                    <a:pt x="412750" y="279400"/>
                  </a:lnTo>
                  <a:lnTo>
                    <a:pt x="692150" y="279400"/>
                  </a:lnTo>
                  <a:lnTo>
                    <a:pt x="692150" y="0"/>
                  </a:lnTo>
                  <a:close/>
                </a:path>
              </a:pathLst>
            </a:custGeom>
            <a:solidFill>
              <a:srgbClr val="FFFFFF"/>
            </a:solidFill>
          </p:spPr>
        </p:sp>
        <p:sp>
          <p:nvSpPr>
            <p:cNvPr id="8" name="Freeform 8"/>
            <p:cNvSpPr/>
            <p:nvPr/>
          </p:nvSpPr>
          <p:spPr>
            <a:xfrm>
              <a:off x="0" y="0"/>
              <a:ext cx="6348730" cy="6350000"/>
            </a:xfrm>
            <a:custGeom>
              <a:avLst/>
              <a:gdLst/>
              <a:ahLst/>
              <a:cxnLst/>
              <a:rect l="l" t="t" r="r" b="b"/>
              <a:pathLst>
                <a:path w="6348730" h="6350000">
                  <a:moveTo>
                    <a:pt x="384810" y="6350000"/>
                  </a:moveTo>
                  <a:cubicBezTo>
                    <a:pt x="172720" y="6350000"/>
                    <a:pt x="0" y="6177280"/>
                    <a:pt x="0" y="5963920"/>
                  </a:cubicBezTo>
                  <a:lnTo>
                    <a:pt x="0" y="384810"/>
                  </a:lnTo>
                  <a:cubicBezTo>
                    <a:pt x="0" y="172720"/>
                    <a:pt x="172720" y="0"/>
                    <a:pt x="384810" y="0"/>
                  </a:cubicBezTo>
                  <a:lnTo>
                    <a:pt x="5965190" y="0"/>
                  </a:lnTo>
                  <a:cubicBezTo>
                    <a:pt x="6068060" y="0"/>
                    <a:pt x="6164580" y="40640"/>
                    <a:pt x="6236970" y="113030"/>
                  </a:cubicBezTo>
                  <a:cubicBezTo>
                    <a:pt x="6309360" y="185420"/>
                    <a:pt x="6348730" y="281940"/>
                    <a:pt x="6347460" y="384810"/>
                  </a:cubicBezTo>
                  <a:lnTo>
                    <a:pt x="6347460" y="5963920"/>
                  </a:lnTo>
                  <a:cubicBezTo>
                    <a:pt x="6347460" y="6122670"/>
                    <a:pt x="6248400" y="6266180"/>
                    <a:pt x="6102350" y="6323330"/>
                  </a:cubicBezTo>
                  <a:cubicBezTo>
                    <a:pt x="6056630" y="6341109"/>
                    <a:pt x="6012180" y="6350000"/>
                    <a:pt x="5962650" y="6350000"/>
                  </a:cubicBezTo>
                  <a:lnTo>
                    <a:pt x="384810" y="6350000"/>
                  </a:lnTo>
                  <a:lnTo>
                    <a:pt x="384810" y="6350000"/>
                  </a:lnTo>
                  <a:close/>
                  <a:moveTo>
                    <a:pt x="25400" y="5963920"/>
                  </a:moveTo>
                  <a:cubicBezTo>
                    <a:pt x="25400" y="6162040"/>
                    <a:pt x="186690" y="6323330"/>
                    <a:pt x="384810" y="6323330"/>
                  </a:cubicBezTo>
                  <a:lnTo>
                    <a:pt x="5963920" y="6323330"/>
                  </a:lnTo>
                  <a:cubicBezTo>
                    <a:pt x="6010910" y="6323330"/>
                    <a:pt x="6052820" y="6315710"/>
                    <a:pt x="6093460" y="6299200"/>
                  </a:cubicBezTo>
                  <a:cubicBezTo>
                    <a:pt x="6229350" y="6247130"/>
                    <a:pt x="6322060" y="6113780"/>
                    <a:pt x="6323330" y="5967730"/>
                  </a:cubicBezTo>
                  <a:lnTo>
                    <a:pt x="6322060" y="5965190"/>
                  </a:lnTo>
                  <a:lnTo>
                    <a:pt x="6322060" y="723900"/>
                  </a:lnTo>
                  <a:lnTo>
                    <a:pt x="25400" y="723900"/>
                  </a:lnTo>
                  <a:lnTo>
                    <a:pt x="25400" y="5963920"/>
                  </a:lnTo>
                  <a:close/>
                  <a:moveTo>
                    <a:pt x="6324600" y="697230"/>
                  </a:moveTo>
                  <a:lnTo>
                    <a:pt x="6324600" y="384810"/>
                  </a:lnTo>
                  <a:cubicBezTo>
                    <a:pt x="6324600" y="186690"/>
                    <a:pt x="6163310" y="25400"/>
                    <a:pt x="5965190" y="25400"/>
                  </a:cubicBezTo>
                  <a:lnTo>
                    <a:pt x="386080" y="25400"/>
                  </a:lnTo>
                  <a:cubicBezTo>
                    <a:pt x="187960" y="25400"/>
                    <a:pt x="26670" y="186690"/>
                    <a:pt x="26670" y="384810"/>
                  </a:cubicBezTo>
                  <a:lnTo>
                    <a:pt x="26670" y="697230"/>
                  </a:lnTo>
                  <a:lnTo>
                    <a:pt x="6324600" y="697230"/>
                  </a:lnTo>
                  <a:close/>
                  <a:moveTo>
                    <a:pt x="5697220" y="527050"/>
                  </a:moveTo>
                  <a:cubicBezTo>
                    <a:pt x="5690870" y="527050"/>
                    <a:pt x="5684520" y="521970"/>
                    <a:pt x="5684520" y="514350"/>
                  </a:cubicBezTo>
                  <a:lnTo>
                    <a:pt x="5684520" y="234950"/>
                  </a:lnTo>
                  <a:cubicBezTo>
                    <a:pt x="5684520" y="228600"/>
                    <a:pt x="5689600" y="222250"/>
                    <a:pt x="5697220" y="222250"/>
                  </a:cubicBezTo>
                  <a:lnTo>
                    <a:pt x="5976620" y="222250"/>
                  </a:lnTo>
                  <a:cubicBezTo>
                    <a:pt x="5980430" y="222250"/>
                    <a:pt x="5984240" y="223520"/>
                    <a:pt x="5986780" y="227330"/>
                  </a:cubicBezTo>
                  <a:cubicBezTo>
                    <a:pt x="5989320" y="229870"/>
                    <a:pt x="5989320" y="232410"/>
                    <a:pt x="5989320" y="236220"/>
                  </a:cubicBezTo>
                  <a:lnTo>
                    <a:pt x="5989320" y="514350"/>
                  </a:lnTo>
                  <a:cubicBezTo>
                    <a:pt x="5989320" y="520700"/>
                    <a:pt x="5984240" y="527050"/>
                    <a:pt x="5976620" y="527050"/>
                  </a:cubicBezTo>
                  <a:lnTo>
                    <a:pt x="5697220" y="527050"/>
                  </a:lnTo>
                  <a:close/>
                  <a:moveTo>
                    <a:pt x="5963920" y="501650"/>
                  </a:moveTo>
                  <a:lnTo>
                    <a:pt x="5963920" y="248920"/>
                  </a:lnTo>
                  <a:lnTo>
                    <a:pt x="5711190" y="248920"/>
                  </a:lnTo>
                  <a:lnTo>
                    <a:pt x="5711190" y="501650"/>
                  </a:lnTo>
                  <a:lnTo>
                    <a:pt x="5963920" y="501650"/>
                  </a:lnTo>
                  <a:close/>
                  <a:moveTo>
                    <a:pt x="5284470" y="527050"/>
                  </a:moveTo>
                  <a:cubicBezTo>
                    <a:pt x="5278120" y="527050"/>
                    <a:pt x="5271770" y="521970"/>
                    <a:pt x="5271770" y="514350"/>
                  </a:cubicBezTo>
                  <a:lnTo>
                    <a:pt x="5271770" y="234950"/>
                  </a:lnTo>
                  <a:cubicBezTo>
                    <a:pt x="5271770" y="228600"/>
                    <a:pt x="5276850" y="222250"/>
                    <a:pt x="5284470" y="222250"/>
                  </a:cubicBezTo>
                  <a:lnTo>
                    <a:pt x="5563870" y="222250"/>
                  </a:lnTo>
                  <a:cubicBezTo>
                    <a:pt x="5567680" y="222250"/>
                    <a:pt x="5571490" y="223520"/>
                    <a:pt x="5574030" y="227330"/>
                  </a:cubicBezTo>
                  <a:cubicBezTo>
                    <a:pt x="5576570" y="229870"/>
                    <a:pt x="5576570" y="232410"/>
                    <a:pt x="5576570" y="236220"/>
                  </a:cubicBezTo>
                  <a:lnTo>
                    <a:pt x="5576570" y="514350"/>
                  </a:lnTo>
                  <a:cubicBezTo>
                    <a:pt x="5576570" y="520700"/>
                    <a:pt x="5571490" y="527050"/>
                    <a:pt x="5563870" y="527050"/>
                  </a:cubicBezTo>
                  <a:lnTo>
                    <a:pt x="5284470" y="527050"/>
                  </a:lnTo>
                  <a:close/>
                  <a:moveTo>
                    <a:pt x="5551170" y="501650"/>
                  </a:moveTo>
                  <a:lnTo>
                    <a:pt x="5551170" y="248920"/>
                  </a:lnTo>
                  <a:lnTo>
                    <a:pt x="5298440" y="248920"/>
                  </a:lnTo>
                  <a:lnTo>
                    <a:pt x="5298440" y="501650"/>
                  </a:lnTo>
                  <a:lnTo>
                    <a:pt x="5551170" y="501650"/>
                  </a:lnTo>
                  <a:close/>
                  <a:moveTo>
                    <a:pt x="4870450" y="527050"/>
                  </a:moveTo>
                  <a:cubicBezTo>
                    <a:pt x="4864100" y="527050"/>
                    <a:pt x="4857750" y="521970"/>
                    <a:pt x="4857750" y="514350"/>
                  </a:cubicBezTo>
                  <a:lnTo>
                    <a:pt x="4857750" y="234950"/>
                  </a:lnTo>
                  <a:cubicBezTo>
                    <a:pt x="4857750" y="228600"/>
                    <a:pt x="4862830" y="222250"/>
                    <a:pt x="4870450" y="222250"/>
                  </a:cubicBezTo>
                  <a:lnTo>
                    <a:pt x="5149850" y="222250"/>
                  </a:lnTo>
                  <a:cubicBezTo>
                    <a:pt x="5153660" y="222250"/>
                    <a:pt x="5157470" y="223520"/>
                    <a:pt x="5160010" y="227330"/>
                  </a:cubicBezTo>
                  <a:cubicBezTo>
                    <a:pt x="5162550" y="229870"/>
                    <a:pt x="5162550" y="232410"/>
                    <a:pt x="5162550" y="236220"/>
                  </a:cubicBezTo>
                  <a:lnTo>
                    <a:pt x="5162550" y="514350"/>
                  </a:lnTo>
                  <a:cubicBezTo>
                    <a:pt x="5162550" y="520700"/>
                    <a:pt x="5157470" y="527050"/>
                    <a:pt x="5149850" y="527050"/>
                  </a:cubicBezTo>
                  <a:lnTo>
                    <a:pt x="4870450" y="527050"/>
                  </a:lnTo>
                  <a:close/>
                  <a:moveTo>
                    <a:pt x="5137150" y="501650"/>
                  </a:moveTo>
                  <a:lnTo>
                    <a:pt x="5137150" y="248920"/>
                  </a:lnTo>
                  <a:lnTo>
                    <a:pt x="4884420" y="248920"/>
                  </a:lnTo>
                  <a:lnTo>
                    <a:pt x="4884420" y="501650"/>
                  </a:lnTo>
                  <a:lnTo>
                    <a:pt x="5137150" y="501650"/>
                  </a:lnTo>
                  <a:close/>
                  <a:moveTo>
                    <a:pt x="5908040" y="458470"/>
                  </a:moveTo>
                  <a:cubicBezTo>
                    <a:pt x="5905500" y="458470"/>
                    <a:pt x="5901690" y="457200"/>
                    <a:pt x="5899150" y="455930"/>
                  </a:cubicBezTo>
                  <a:lnTo>
                    <a:pt x="5838190" y="394970"/>
                  </a:lnTo>
                  <a:lnTo>
                    <a:pt x="5777230" y="455930"/>
                  </a:lnTo>
                  <a:cubicBezTo>
                    <a:pt x="5773420" y="459740"/>
                    <a:pt x="5770880" y="459740"/>
                    <a:pt x="5768340" y="459740"/>
                  </a:cubicBezTo>
                  <a:cubicBezTo>
                    <a:pt x="5765800" y="459740"/>
                    <a:pt x="5761990" y="458470"/>
                    <a:pt x="5759450" y="457200"/>
                  </a:cubicBezTo>
                  <a:cubicBezTo>
                    <a:pt x="5754370" y="450850"/>
                    <a:pt x="5754370" y="443230"/>
                    <a:pt x="5758180" y="438150"/>
                  </a:cubicBezTo>
                  <a:lnTo>
                    <a:pt x="5819140" y="377190"/>
                  </a:lnTo>
                  <a:lnTo>
                    <a:pt x="5758180" y="316230"/>
                  </a:lnTo>
                  <a:cubicBezTo>
                    <a:pt x="5753100" y="311150"/>
                    <a:pt x="5753100" y="302260"/>
                    <a:pt x="5758180" y="297180"/>
                  </a:cubicBezTo>
                  <a:cubicBezTo>
                    <a:pt x="5760720" y="294640"/>
                    <a:pt x="5763260" y="293370"/>
                    <a:pt x="5767070" y="293370"/>
                  </a:cubicBezTo>
                  <a:cubicBezTo>
                    <a:pt x="5770880" y="293370"/>
                    <a:pt x="5774690" y="294640"/>
                    <a:pt x="5775960" y="297180"/>
                  </a:cubicBezTo>
                  <a:lnTo>
                    <a:pt x="5836920" y="358140"/>
                  </a:lnTo>
                  <a:lnTo>
                    <a:pt x="5897880" y="297180"/>
                  </a:lnTo>
                  <a:cubicBezTo>
                    <a:pt x="5900420" y="294640"/>
                    <a:pt x="5902960" y="293370"/>
                    <a:pt x="5906770" y="293370"/>
                  </a:cubicBezTo>
                  <a:cubicBezTo>
                    <a:pt x="5910580" y="293370"/>
                    <a:pt x="5914390" y="294640"/>
                    <a:pt x="5915660" y="297180"/>
                  </a:cubicBezTo>
                  <a:cubicBezTo>
                    <a:pt x="5920740" y="302260"/>
                    <a:pt x="5920740" y="311150"/>
                    <a:pt x="5915660" y="316230"/>
                  </a:cubicBezTo>
                  <a:lnTo>
                    <a:pt x="5854700" y="377190"/>
                  </a:lnTo>
                  <a:lnTo>
                    <a:pt x="5915660" y="438150"/>
                  </a:lnTo>
                  <a:cubicBezTo>
                    <a:pt x="5920740" y="443230"/>
                    <a:pt x="5920740" y="452120"/>
                    <a:pt x="5915660" y="457200"/>
                  </a:cubicBezTo>
                  <a:cubicBezTo>
                    <a:pt x="5914390" y="458470"/>
                    <a:pt x="5910580" y="458470"/>
                    <a:pt x="5908040" y="458470"/>
                  </a:cubicBezTo>
                  <a:close/>
                  <a:moveTo>
                    <a:pt x="5346700" y="458470"/>
                  </a:moveTo>
                  <a:cubicBezTo>
                    <a:pt x="5340350" y="458470"/>
                    <a:pt x="5334000" y="452120"/>
                    <a:pt x="5334000" y="445770"/>
                  </a:cubicBezTo>
                  <a:lnTo>
                    <a:pt x="5334000" y="306070"/>
                  </a:lnTo>
                  <a:cubicBezTo>
                    <a:pt x="5334000" y="299720"/>
                    <a:pt x="5339080" y="293370"/>
                    <a:pt x="5346700" y="293370"/>
                  </a:cubicBezTo>
                  <a:lnTo>
                    <a:pt x="5500370" y="293370"/>
                  </a:lnTo>
                  <a:cubicBezTo>
                    <a:pt x="5506720" y="293370"/>
                    <a:pt x="5513070" y="298450"/>
                    <a:pt x="5513070" y="306070"/>
                  </a:cubicBezTo>
                  <a:lnTo>
                    <a:pt x="5513070" y="445770"/>
                  </a:lnTo>
                  <a:cubicBezTo>
                    <a:pt x="5513070" y="452120"/>
                    <a:pt x="5507990" y="458470"/>
                    <a:pt x="5500370" y="458470"/>
                  </a:cubicBezTo>
                  <a:lnTo>
                    <a:pt x="5346700" y="458470"/>
                  </a:lnTo>
                  <a:close/>
                  <a:moveTo>
                    <a:pt x="5488940" y="431800"/>
                  </a:moveTo>
                  <a:lnTo>
                    <a:pt x="5488940" y="351790"/>
                  </a:lnTo>
                  <a:lnTo>
                    <a:pt x="5360670" y="351790"/>
                  </a:lnTo>
                  <a:lnTo>
                    <a:pt x="5360670" y="431800"/>
                  </a:lnTo>
                  <a:lnTo>
                    <a:pt x="5488940" y="431800"/>
                  </a:lnTo>
                  <a:close/>
                  <a:moveTo>
                    <a:pt x="4922520" y="457200"/>
                  </a:moveTo>
                  <a:cubicBezTo>
                    <a:pt x="4916170" y="457200"/>
                    <a:pt x="4911090" y="452120"/>
                    <a:pt x="4911090" y="444500"/>
                  </a:cubicBezTo>
                  <a:cubicBezTo>
                    <a:pt x="4911090" y="436880"/>
                    <a:pt x="4917440" y="431800"/>
                    <a:pt x="4923790" y="431800"/>
                  </a:cubicBezTo>
                  <a:lnTo>
                    <a:pt x="5095240" y="431800"/>
                  </a:lnTo>
                  <a:cubicBezTo>
                    <a:pt x="5102860" y="431800"/>
                    <a:pt x="5107940" y="438150"/>
                    <a:pt x="5107940" y="444500"/>
                  </a:cubicBezTo>
                  <a:cubicBezTo>
                    <a:pt x="5107940" y="450850"/>
                    <a:pt x="5101590" y="457200"/>
                    <a:pt x="5095240" y="457200"/>
                  </a:cubicBezTo>
                  <a:lnTo>
                    <a:pt x="4923790" y="457200"/>
                  </a:lnTo>
                  <a:cubicBezTo>
                    <a:pt x="4925060" y="457200"/>
                    <a:pt x="4923790" y="457200"/>
                    <a:pt x="4922520" y="457200"/>
                  </a:cubicBezTo>
                  <a:close/>
                </a:path>
              </a:pathLst>
            </a:custGeom>
            <a:solidFill>
              <a:srgbClr val="00A497"/>
            </a:solidFill>
          </p:spPr>
        </p:sp>
      </p:grpSp>
      <p:grpSp>
        <p:nvGrpSpPr>
          <p:cNvPr id="9" name="Group 9"/>
          <p:cNvGrpSpPr>
            <a:grpSpLocks noChangeAspect="1"/>
          </p:cNvGrpSpPr>
          <p:nvPr/>
        </p:nvGrpSpPr>
        <p:grpSpPr>
          <a:xfrm>
            <a:off x="3880390" y="3933825"/>
            <a:ext cx="2800400" cy="5657850"/>
            <a:chOff x="0" y="-6350"/>
            <a:chExt cx="2867660" cy="5793740"/>
          </a:xfrm>
        </p:grpSpPr>
        <p:sp>
          <p:nvSpPr>
            <p:cNvPr id="10" name="Freeform 10"/>
            <p:cNvSpPr/>
            <p:nvPr/>
          </p:nvSpPr>
          <p:spPr>
            <a:xfrm>
              <a:off x="262890" y="676910"/>
              <a:ext cx="2338070" cy="4352290"/>
            </a:xfrm>
            <a:custGeom>
              <a:avLst/>
              <a:gdLst/>
              <a:ahLst/>
              <a:cxnLst/>
              <a:rect l="l" t="t" r="r" b="b"/>
              <a:pathLst>
                <a:path w="2338070" h="4352290">
                  <a:moveTo>
                    <a:pt x="2338070" y="4320540"/>
                  </a:moveTo>
                  <a:cubicBezTo>
                    <a:pt x="2338070" y="4331970"/>
                    <a:pt x="2335530" y="4339590"/>
                    <a:pt x="2329180" y="4345940"/>
                  </a:cubicBezTo>
                  <a:cubicBezTo>
                    <a:pt x="2322830" y="4351020"/>
                    <a:pt x="2316480" y="4352290"/>
                    <a:pt x="2313940" y="4352290"/>
                  </a:cubicBezTo>
                  <a:cubicBezTo>
                    <a:pt x="2313940" y="4352290"/>
                    <a:pt x="2312670" y="4352290"/>
                    <a:pt x="2312670" y="4352290"/>
                  </a:cubicBezTo>
                  <a:lnTo>
                    <a:pt x="26670" y="4352290"/>
                  </a:lnTo>
                  <a:cubicBezTo>
                    <a:pt x="16510" y="4352290"/>
                    <a:pt x="10160" y="4348480"/>
                    <a:pt x="7620" y="4344670"/>
                  </a:cubicBezTo>
                  <a:cubicBezTo>
                    <a:pt x="0" y="4337050"/>
                    <a:pt x="1270" y="4325620"/>
                    <a:pt x="1270" y="4324350"/>
                  </a:cubicBezTo>
                  <a:cubicBezTo>
                    <a:pt x="1270" y="3887470"/>
                    <a:pt x="2540" y="44450"/>
                    <a:pt x="3810" y="30480"/>
                  </a:cubicBezTo>
                  <a:cubicBezTo>
                    <a:pt x="5080" y="13970"/>
                    <a:pt x="19050" y="5080"/>
                    <a:pt x="26670" y="3810"/>
                  </a:cubicBezTo>
                  <a:cubicBezTo>
                    <a:pt x="27940" y="3810"/>
                    <a:pt x="27940" y="3810"/>
                    <a:pt x="29210" y="3810"/>
                  </a:cubicBezTo>
                  <a:cubicBezTo>
                    <a:pt x="52070" y="3810"/>
                    <a:pt x="2292350" y="0"/>
                    <a:pt x="2308860" y="0"/>
                  </a:cubicBezTo>
                  <a:cubicBezTo>
                    <a:pt x="2319020" y="1270"/>
                    <a:pt x="2326640" y="3810"/>
                    <a:pt x="2330450" y="10160"/>
                  </a:cubicBezTo>
                  <a:cubicBezTo>
                    <a:pt x="2336800" y="17780"/>
                    <a:pt x="2335530" y="25400"/>
                    <a:pt x="2335530" y="26670"/>
                  </a:cubicBezTo>
                  <a:cubicBezTo>
                    <a:pt x="2335530" y="66040"/>
                    <a:pt x="2338070" y="4298950"/>
                    <a:pt x="2338070" y="4320540"/>
                  </a:cubicBezTo>
                  <a:close/>
                </a:path>
              </a:pathLst>
            </a:custGeom>
            <a:blipFill>
              <a:blip r:embed="rId3"/>
              <a:stretch>
                <a:fillRect l="9208" t="9419" r="9300" b="10712"/>
              </a:stretch>
            </a:blipFill>
          </p:spPr>
        </p:sp>
        <p:sp>
          <p:nvSpPr>
            <p:cNvPr id="11" name="Freeform 11"/>
            <p:cNvSpPr/>
            <p:nvPr/>
          </p:nvSpPr>
          <p:spPr>
            <a:xfrm>
              <a:off x="0" y="-6350"/>
              <a:ext cx="2867660" cy="5793740"/>
            </a:xfrm>
            <a:custGeom>
              <a:avLst/>
              <a:gdLst/>
              <a:ahLst/>
              <a:cxnLst/>
              <a:rect l="l" t="t" r="r" b="b"/>
              <a:pathLst>
                <a:path w="2867660" h="5793740">
                  <a:moveTo>
                    <a:pt x="2867660" y="1657350"/>
                  </a:moveTo>
                  <a:cubicBezTo>
                    <a:pt x="2867660" y="1662430"/>
                    <a:pt x="2863850" y="1667510"/>
                    <a:pt x="2858770" y="1667510"/>
                  </a:cubicBezTo>
                  <a:lnTo>
                    <a:pt x="2843530" y="1671320"/>
                  </a:lnTo>
                  <a:lnTo>
                    <a:pt x="2842260" y="3667760"/>
                  </a:lnTo>
                  <a:cubicBezTo>
                    <a:pt x="2842260" y="3733800"/>
                    <a:pt x="2844800" y="5289550"/>
                    <a:pt x="2842260" y="5342890"/>
                  </a:cubicBezTo>
                  <a:cubicBezTo>
                    <a:pt x="2839720" y="5393690"/>
                    <a:pt x="2834640" y="5500370"/>
                    <a:pt x="2748280" y="5629910"/>
                  </a:cubicBezTo>
                  <a:cubicBezTo>
                    <a:pt x="2663190" y="5756910"/>
                    <a:pt x="2448560" y="5786120"/>
                    <a:pt x="2439670" y="5787390"/>
                  </a:cubicBezTo>
                  <a:cubicBezTo>
                    <a:pt x="2439670" y="5787390"/>
                    <a:pt x="2438400" y="5787390"/>
                    <a:pt x="2438400" y="5787390"/>
                  </a:cubicBezTo>
                  <a:lnTo>
                    <a:pt x="539750" y="5792470"/>
                  </a:lnTo>
                  <a:cubicBezTo>
                    <a:pt x="538480" y="5792470"/>
                    <a:pt x="527050" y="5793740"/>
                    <a:pt x="509270" y="5793740"/>
                  </a:cubicBezTo>
                  <a:cubicBezTo>
                    <a:pt x="439420" y="5793740"/>
                    <a:pt x="269240" y="5782310"/>
                    <a:pt x="157480" y="5674360"/>
                  </a:cubicBezTo>
                  <a:cubicBezTo>
                    <a:pt x="19050" y="5541010"/>
                    <a:pt x="26670" y="5320030"/>
                    <a:pt x="27940" y="5311140"/>
                  </a:cubicBezTo>
                  <a:lnTo>
                    <a:pt x="25400" y="2326640"/>
                  </a:lnTo>
                  <a:lnTo>
                    <a:pt x="25400" y="2216150"/>
                  </a:lnTo>
                  <a:lnTo>
                    <a:pt x="6350" y="2205990"/>
                  </a:lnTo>
                  <a:cubicBezTo>
                    <a:pt x="2540" y="2203450"/>
                    <a:pt x="1270" y="2200910"/>
                    <a:pt x="1270" y="2197100"/>
                  </a:cubicBezTo>
                  <a:lnTo>
                    <a:pt x="5080" y="1779270"/>
                  </a:lnTo>
                  <a:cubicBezTo>
                    <a:pt x="5080" y="1774190"/>
                    <a:pt x="7620" y="1770380"/>
                    <a:pt x="12700" y="1769110"/>
                  </a:cubicBezTo>
                  <a:lnTo>
                    <a:pt x="25400" y="1764030"/>
                  </a:lnTo>
                  <a:cubicBezTo>
                    <a:pt x="25400" y="1736090"/>
                    <a:pt x="25400" y="1708150"/>
                    <a:pt x="25400" y="1681480"/>
                  </a:cubicBezTo>
                  <a:lnTo>
                    <a:pt x="11430" y="1676400"/>
                  </a:lnTo>
                  <a:cubicBezTo>
                    <a:pt x="7620" y="1675130"/>
                    <a:pt x="5080" y="1671320"/>
                    <a:pt x="3810" y="1666240"/>
                  </a:cubicBezTo>
                  <a:lnTo>
                    <a:pt x="0" y="1247140"/>
                  </a:lnTo>
                  <a:cubicBezTo>
                    <a:pt x="0" y="1243330"/>
                    <a:pt x="2540" y="1239520"/>
                    <a:pt x="5080" y="1238250"/>
                  </a:cubicBezTo>
                  <a:lnTo>
                    <a:pt x="24130" y="1226820"/>
                  </a:lnTo>
                  <a:cubicBezTo>
                    <a:pt x="24130" y="1140460"/>
                    <a:pt x="24130" y="1060450"/>
                    <a:pt x="24130" y="986790"/>
                  </a:cubicBezTo>
                  <a:lnTo>
                    <a:pt x="11430" y="977900"/>
                  </a:lnTo>
                  <a:cubicBezTo>
                    <a:pt x="8890" y="975360"/>
                    <a:pt x="6350" y="972820"/>
                    <a:pt x="6350" y="969010"/>
                  </a:cubicBezTo>
                  <a:lnTo>
                    <a:pt x="6350" y="764540"/>
                  </a:lnTo>
                  <a:cubicBezTo>
                    <a:pt x="6350" y="759460"/>
                    <a:pt x="8890" y="755650"/>
                    <a:pt x="13970" y="754380"/>
                  </a:cubicBezTo>
                  <a:lnTo>
                    <a:pt x="24130" y="750570"/>
                  </a:lnTo>
                  <a:cubicBezTo>
                    <a:pt x="25400" y="590550"/>
                    <a:pt x="26670" y="486410"/>
                    <a:pt x="27940" y="441960"/>
                  </a:cubicBezTo>
                  <a:cubicBezTo>
                    <a:pt x="33020" y="215900"/>
                    <a:pt x="180340" y="111760"/>
                    <a:pt x="194310" y="102870"/>
                  </a:cubicBezTo>
                  <a:cubicBezTo>
                    <a:pt x="308610" y="0"/>
                    <a:pt x="506730" y="6350"/>
                    <a:pt x="515620" y="6350"/>
                  </a:cubicBezTo>
                  <a:cubicBezTo>
                    <a:pt x="530860" y="6350"/>
                    <a:pt x="2047240" y="21590"/>
                    <a:pt x="2264410" y="12700"/>
                  </a:cubicBezTo>
                  <a:cubicBezTo>
                    <a:pt x="2484120" y="2540"/>
                    <a:pt x="2547620" y="34290"/>
                    <a:pt x="2645410" y="82550"/>
                  </a:cubicBezTo>
                  <a:lnTo>
                    <a:pt x="2650490" y="85090"/>
                  </a:lnTo>
                  <a:cubicBezTo>
                    <a:pt x="2731770" y="125730"/>
                    <a:pt x="2790190" y="207010"/>
                    <a:pt x="2824480" y="327660"/>
                  </a:cubicBezTo>
                  <a:cubicBezTo>
                    <a:pt x="2849880" y="412750"/>
                    <a:pt x="2844800" y="577850"/>
                    <a:pt x="2844800" y="585470"/>
                  </a:cubicBezTo>
                  <a:lnTo>
                    <a:pt x="2844800" y="1239520"/>
                  </a:lnTo>
                  <a:lnTo>
                    <a:pt x="2856230" y="1242060"/>
                  </a:lnTo>
                  <a:cubicBezTo>
                    <a:pt x="2861310" y="1243330"/>
                    <a:pt x="2863850" y="1247140"/>
                    <a:pt x="2863850" y="1252220"/>
                  </a:cubicBezTo>
                  <a:lnTo>
                    <a:pt x="2867660" y="1657350"/>
                  </a:lnTo>
                  <a:close/>
                </a:path>
              </a:pathLst>
            </a:custGeom>
            <a:blipFill>
              <a:blip r:embed="rId4"/>
              <a:stretch>
                <a:fillRect l="-76" t="-1" r="-76" b="109"/>
              </a:stretch>
            </a:blip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13623" y="7700940"/>
            <a:ext cx="6227059" cy="1432224"/>
          </a:xfrm>
          <a:prstGeom prst="rect">
            <a:avLst/>
          </a:prstGeom>
        </p:spPr>
      </p:pic>
      <p:grpSp>
        <p:nvGrpSpPr>
          <p:cNvPr id="13" name="Group 13"/>
          <p:cNvGrpSpPr>
            <a:grpSpLocks noChangeAspect="1"/>
          </p:cNvGrpSpPr>
          <p:nvPr/>
        </p:nvGrpSpPr>
        <p:grpSpPr>
          <a:xfrm>
            <a:off x="7118615" y="6322443"/>
            <a:ext cx="2190016" cy="219000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
        <p:nvSpPr>
          <p:cNvPr id="15" name="TextBox 15"/>
          <p:cNvSpPr txBox="1"/>
          <p:nvPr/>
        </p:nvSpPr>
        <p:spPr>
          <a:xfrm>
            <a:off x="7898865" y="857250"/>
            <a:ext cx="9183579" cy="1526540"/>
          </a:xfrm>
          <a:prstGeom prst="rect">
            <a:avLst/>
          </a:prstGeom>
        </p:spPr>
        <p:txBody>
          <a:bodyPr lIns="0" tIns="0" rIns="0" bIns="0" rtlCol="0" anchor="t">
            <a:spAutoFit/>
          </a:bodyPr>
          <a:lstStyle/>
          <a:p>
            <a:pPr algn="r">
              <a:lnSpc>
                <a:spcPts val="12460"/>
              </a:lnSpc>
            </a:pPr>
            <a:r>
              <a:rPr lang="en-US" sz="8900">
                <a:solidFill>
                  <a:srgbClr val="FDC557"/>
                </a:solidFill>
                <a:latin typeface="BioRhyme"/>
              </a:rPr>
              <a:t>For your Body</a:t>
            </a:r>
          </a:p>
        </p:txBody>
      </p:sp>
      <p:sp>
        <p:nvSpPr>
          <p:cNvPr id="16" name="TextBox 16"/>
          <p:cNvSpPr txBox="1"/>
          <p:nvPr/>
        </p:nvSpPr>
        <p:spPr>
          <a:xfrm>
            <a:off x="661127" y="6327801"/>
            <a:ext cx="2974371" cy="2084042"/>
          </a:xfrm>
          <a:prstGeom prst="rect">
            <a:avLst/>
          </a:prstGeom>
        </p:spPr>
        <p:txBody>
          <a:bodyPr lIns="0" tIns="0" rIns="0" bIns="0" rtlCol="0" anchor="t">
            <a:spAutoFit/>
          </a:bodyPr>
          <a:lstStyle/>
          <a:p>
            <a:pPr algn="ctr">
              <a:lnSpc>
                <a:spcPts val="3256"/>
              </a:lnSpc>
            </a:pPr>
            <a:r>
              <a:rPr lang="en-US" sz="2326">
                <a:solidFill>
                  <a:srgbClr val="000000"/>
                </a:solidFill>
                <a:latin typeface="Kollektif"/>
              </a:rPr>
              <a:t>With Charity Miles, every step makes a difference.  Do good for yourself &amp; someone else!</a:t>
            </a:r>
          </a:p>
        </p:txBody>
      </p:sp>
      <p:sp>
        <p:nvSpPr>
          <p:cNvPr id="17" name="TextBox 17"/>
          <p:cNvSpPr txBox="1"/>
          <p:nvPr/>
        </p:nvSpPr>
        <p:spPr>
          <a:xfrm>
            <a:off x="8996516" y="7941769"/>
            <a:ext cx="5918772" cy="855317"/>
          </a:xfrm>
          <a:prstGeom prst="rect">
            <a:avLst/>
          </a:prstGeom>
        </p:spPr>
        <p:txBody>
          <a:bodyPr lIns="0" tIns="0" rIns="0" bIns="0" rtlCol="0" anchor="t">
            <a:spAutoFit/>
          </a:bodyPr>
          <a:lstStyle/>
          <a:p>
            <a:pPr>
              <a:lnSpc>
                <a:spcPts val="3256"/>
              </a:lnSpc>
            </a:pPr>
            <a:r>
              <a:rPr lang="en-US" sz="2326">
                <a:solidFill>
                  <a:srgbClr val="FFFFFF"/>
                </a:solidFill>
                <a:latin typeface="Kollektif"/>
              </a:rPr>
              <a:t>Bluelight filters like F.lux are great for reducing eyestrain &amp; improving sleep.</a:t>
            </a:r>
          </a:p>
        </p:txBody>
      </p:sp>
      <p:sp>
        <p:nvSpPr>
          <p:cNvPr id="18" name="TextBox 18"/>
          <p:cNvSpPr txBox="1"/>
          <p:nvPr/>
        </p:nvSpPr>
        <p:spPr>
          <a:xfrm>
            <a:off x="7898865" y="2951712"/>
            <a:ext cx="9832258" cy="2806065"/>
          </a:xfrm>
          <a:prstGeom prst="rect">
            <a:avLst/>
          </a:prstGeom>
        </p:spPr>
        <p:txBody>
          <a:bodyPr lIns="0" tIns="0" rIns="0" bIns="0" rtlCol="0" anchor="t">
            <a:spAutoFit/>
          </a:bodyPr>
          <a:lstStyle/>
          <a:p>
            <a:pPr algn="just">
              <a:lnSpc>
                <a:spcPts val="4409"/>
              </a:lnSpc>
            </a:pPr>
            <a:r>
              <a:rPr lang="en-US" sz="3150">
                <a:solidFill>
                  <a:srgbClr val="000000"/>
                </a:solidFill>
                <a:latin typeface="Kollektif"/>
              </a:rPr>
              <a:t>Believe it or not, taking care of your digital wellbeing has a lot to do with your physical wellbeing. So, it's good there are plenty of applications designed to help you achieve your personal, social, and educational goals.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497"/>
        </a:solidFill>
        <a:effectLst/>
      </p:bgPr>
    </p:bg>
    <p:spTree>
      <p:nvGrpSpPr>
        <p:cNvPr id="1" name=""/>
        <p:cNvGrpSpPr/>
        <p:nvPr/>
      </p:nvGrpSpPr>
      <p:grpSpPr>
        <a:xfrm>
          <a:off x="0" y="0"/>
          <a:ext cx="0" cy="0"/>
          <a:chOff x="0" y="0"/>
          <a:chExt cx="0" cy="0"/>
        </a:xfrm>
      </p:grpSpPr>
      <p:grpSp>
        <p:nvGrpSpPr>
          <p:cNvPr id="2" name="Group 2"/>
          <p:cNvGrpSpPr/>
          <p:nvPr/>
        </p:nvGrpSpPr>
        <p:grpSpPr>
          <a:xfrm>
            <a:off x="-3133334" y="-2870822"/>
            <a:ext cx="15907015" cy="15013594"/>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EBEB"/>
            </a:solidFill>
          </p:spPr>
        </p:sp>
      </p:grpSp>
      <p:sp>
        <p:nvSpPr>
          <p:cNvPr id="4" name="TextBox 4"/>
          <p:cNvSpPr txBox="1"/>
          <p:nvPr/>
        </p:nvSpPr>
        <p:spPr>
          <a:xfrm>
            <a:off x="4539912" y="1179403"/>
            <a:ext cx="11436626" cy="3143250"/>
          </a:xfrm>
          <a:prstGeom prst="rect">
            <a:avLst/>
          </a:prstGeom>
        </p:spPr>
        <p:txBody>
          <a:bodyPr lIns="0" tIns="0" rIns="0" bIns="0" rtlCol="0" anchor="t">
            <a:spAutoFit/>
          </a:bodyPr>
          <a:lstStyle/>
          <a:p>
            <a:pPr algn="just">
              <a:lnSpc>
                <a:spcPts val="12599"/>
              </a:lnSpc>
            </a:pPr>
            <a:r>
              <a:rPr lang="en-US" sz="9000">
                <a:solidFill>
                  <a:srgbClr val="000000"/>
                </a:solidFill>
                <a:latin typeface="BioRhyme Bold"/>
              </a:rPr>
              <a:t>Protecting Yourself</a:t>
            </a:r>
          </a:p>
        </p:txBody>
      </p:sp>
      <p:sp>
        <p:nvSpPr>
          <p:cNvPr id="5" name="TextBox 5"/>
          <p:cNvSpPr txBox="1"/>
          <p:nvPr/>
        </p:nvSpPr>
        <p:spPr>
          <a:xfrm>
            <a:off x="10533768" y="7038975"/>
            <a:ext cx="6725532" cy="2219325"/>
          </a:xfrm>
          <a:prstGeom prst="rect">
            <a:avLst/>
          </a:prstGeom>
        </p:spPr>
        <p:txBody>
          <a:bodyPr lIns="0" tIns="0" rIns="0" bIns="0" rtlCol="0" anchor="t">
            <a:spAutoFit/>
          </a:bodyPr>
          <a:lstStyle/>
          <a:p>
            <a:pPr algn="r">
              <a:lnSpc>
                <a:spcPts val="8400"/>
              </a:lnSpc>
            </a:pPr>
            <a:r>
              <a:rPr lang="en-US" sz="6000">
                <a:solidFill>
                  <a:srgbClr val="FFFFFF"/>
                </a:solidFill>
                <a:latin typeface="Kollektif"/>
              </a:rPr>
              <a:t>e-Safety</a:t>
            </a:r>
          </a:p>
          <a:p>
            <a:pPr algn="r">
              <a:lnSpc>
                <a:spcPts val="8400"/>
              </a:lnSpc>
            </a:pPr>
            <a:r>
              <a:rPr lang="en-US" sz="6000">
                <a:solidFill>
                  <a:srgbClr val="FFFFFF"/>
                </a:solidFill>
                <a:latin typeface="Kollektif"/>
              </a:rPr>
              <a:t>Tips and Tricks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9768" y="2836753"/>
            <a:ext cx="10533768" cy="7450247"/>
          </a:xfrm>
          <a:prstGeom prst="rect">
            <a:avLst/>
          </a:prstGeom>
        </p:spPr>
      </p:pic>
      <p:grpSp>
        <p:nvGrpSpPr>
          <p:cNvPr id="7" name="Group 7"/>
          <p:cNvGrpSpPr/>
          <p:nvPr/>
        </p:nvGrpSpPr>
        <p:grpSpPr>
          <a:xfrm>
            <a:off x="13287228" y="6029543"/>
            <a:ext cx="329447" cy="32944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9" name="Group 9"/>
          <p:cNvGrpSpPr/>
          <p:nvPr/>
        </p:nvGrpSpPr>
        <p:grpSpPr>
          <a:xfrm>
            <a:off x="2459952" y="507154"/>
            <a:ext cx="329447" cy="32944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1" name="Group 11"/>
          <p:cNvGrpSpPr/>
          <p:nvPr/>
        </p:nvGrpSpPr>
        <p:grpSpPr>
          <a:xfrm>
            <a:off x="16163849" y="4635975"/>
            <a:ext cx="595378" cy="595378"/>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5D45"/>
            </a:solidFill>
          </p:spPr>
        </p:sp>
      </p:grpSp>
      <p:grpSp>
        <p:nvGrpSpPr>
          <p:cNvPr id="13" name="Group 13"/>
          <p:cNvGrpSpPr/>
          <p:nvPr/>
        </p:nvGrpSpPr>
        <p:grpSpPr>
          <a:xfrm>
            <a:off x="10743225" y="8960611"/>
            <a:ext cx="595378" cy="595378"/>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5D45"/>
            </a:solidFill>
          </p:spPr>
        </p:sp>
      </p:grpSp>
      <p:grpSp>
        <p:nvGrpSpPr>
          <p:cNvPr id="15" name="Group 15"/>
          <p:cNvGrpSpPr/>
          <p:nvPr/>
        </p:nvGrpSpPr>
        <p:grpSpPr>
          <a:xfrm>
            <a:off x="14077489" y="2305995"/>
            <a:ext cx="301774" cy="3017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F1F2"/>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1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2000"/>
          </a:blip>
          <a:srcRect/>
          <a:stretch>
            <a:fillRect/>
          </a:stretch>
        </p:blipFill>
        <p:spPr>
          <a:xfrm>
            <a:off x="2260312" y="7694237"/>
            <a:ext cx="15838613" cy="3128126"/>
          </a:xfrm>
          <a:prstGeom prst="rect">
            <a:avLst/>
          </a:prstGeom>
        </p:spPr>
      </p:pic>
      <p:grpSp>
        <p:nvGrpSpPr>
          <p:cNvPr id="3" name="Group 3"/>
          <p:cNvGrpSpPr/>
          <p:nvPr/>
        </p:nvGrpSpPr>
        <p:grpSpPr>
          <a:xfrm>
            <a:off x="-5186575" y="-3385250"/>
            <a:ext cx="15715149" cy="1571514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5" name="Group 5"/>
          <p:cNvGrpSpPr/>
          <p:nvPr/>
        </p:nvGrpSpPr>
        <p:grpSpPr>
          <a:xfrm>
            <a:off x="1028700" y="1137055"/>
            <a:ext cx="9784720" cy="7146788"/>
            <a:chOff x="0" y="0"/>
            <a:chExt cx="13046294" cy="9529051"/>
          </a:xfrm>
        </p:grpSpPr>
        <p:sp>
          <p:nvSpPr>
            <p:cNvPr id="6" name="TextBox 6"/>
            <p:cNvSpPr txBox="1"/>
            <p:nvPr/>
          </p:nvSpPr>
          <p:spPr>
            <a:xfrm>
              <a:off x="0" y="333375"/>
              <a:ext cx="13046294" cy="3933825"/>
            </a:xfrm>
            <a:prstGeom prst="rect">
              <a:avLst/>
            </a:prstGeom>
          </p:spPr>
          <p:txBody>
            <a:bodyPr lIns="0" tIns="0" rIns="0" bIns="0" rtlCol="0" anchor="t">
              <a:spAutoFit/>
            </a:bodyPr>
            <a:lstStyle/>
            <a:p>
              <a:pPr>
                <a:lnSpc>
                  <a:spcPts val="7200"/>
                </a:lnSpc>
              </a:pPr>
              <a:r>
                <a:rPr lang="en-US" sz="9000">
                  <a:solidFill>
                    <a:srgbClr val="0A5D45"/>
                  </a:solidFill>
                  <a:latin typeface="BioRhyme"/>
                </a:rPr>
                <a:t>Your</a:t>
              </a:r>
            </a:p>
            <a:p>
              <a:pPr>
                <a:lnSpc>
                  <a:spcPts val="7200"/>
                </a:lnSpc>
              </a:pPr>
              <a:r>
                <a:rPr lang="en-US" sz="9000">
                  <a:solidFill>
                    <a:srgbClr val="0A5D45"/>
                  </a:solidFill>
                  <a:latin typeface="BioRhyme"/>
                </a:rPr>
                <a:t>Digital </a:t>
              </a:r>
            </a:p>
            <a:p>
              <a:pPr marL="0" lvl="0" indent="0" algn="l">
                <a:lnSpc>
                  <a:spcPts val="7200"/>
                </a:lnSpc>
                <a:spcBef>
                  <a:spcPct val="0"/>
                </a:spcBef>
              </a:pPr>
              <a:r>
                <a:rPr lang="en-US" sz="9000">
                  <a:solidFill>
                    <a:srgbClr val="0A5D45"/>
                  </a:solidFill>
                  <a:latin typeface="BioRhyme"/>
                </a:rPr>
                <a:t>Footprint</a:t>
              </a:r>
            </a:p>
          </p:txBody>
        </p:sp>
        <p:sp>
          <p:nvSpPr>
            <p:cNvPr id="7" name="TextBox 7"/>
            <p:cNvSpPr txBox="1"/>
            <p:nvPr/>
          </p:nvSpPr>
          <p:spPr>
            <a:xfrm>
              <a:off x="0" y="4435716"/>
              <a:ext cx="10797819" cy="5093335"/>
            </a:xfrm>
            <a:prstGeom prst="rect">
              <a:avLst/>
            </a:prstGeom>
          </p:spPr>
          <p:txBody>
            <a:bodyPr lIns="0" tIns="0" rIns="0" bIns="0" rtlCol="0" anchor="t">
              <a:spAutoFit/>
            </a:bodyPr>
            <a:lstStyle/>
            <a:p>
              <a:pPr algn="just">
                <a:lnSpc>
                  <a:spcPts val="3780"/>
                </a:lnSpc>
              </a:pPr>
              <a:endParaRPr/>
            </a:p>
            <a:p>
              <a:pPr algn="just">
                <a:lnSpc>
                  <a:spcPts val="3780"/>
                </a:lnSpc>
              </a:pPr>
              <a:r>
                <a:rPr lang="en-US" sz="2700">
                  <a:solidFill>
                    <a:srgbClr val="000000"/>
                  </a:solidFill>
                  <a:latin typeface="Kollektif"/>
                </a:rPr>
                <a:t>Your digital footprint is the trail you leave behind as you browse the web and engage with sites - but, its not just site cookies! this information includes login information, impressions, and various data. Understanding and managing your digital footprint is important to protect yourself from hackers and unwanted scrutiny.</a:t>
              </a:r>
            </a:p>
          </p:txBody>
        </p:sp>
      </p:grpSp>
      <p:grpSp>
        <p:nvGrpSpPr>
          <p:cNvPr id="8" name="Group 8"/>
          <p:cNvGrpSpPr/>
          <p:nvPr/>
        </p:nvGrpSpPr>
        <p:grpSpPr>
          <a:xfrm>
            <a:off x="16036042" y="8835041"/>
            <a:ext cx="846518" cy="846518"/>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0" name="Group 10"/>
          <p:cNvGrpSpPr/>
          <p:nvPr/>
        </p:nvGrpSpPr>
        <p:grpSpPr>
          <a:xfrm>
            <a:off x="7237120" y="433322"/>
            <a:ext cx="595378" cy="595378"/>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2" name="Group 12"/>
          <p:cNvGrpSpPr/>
          <p:nvPr/>
        </p:nvGrpSpPr>
        <p:grpSpPr>
          <a:xfrm>
            <a:off x="11828105" y="8505594"/>
            <a:ext cx="329447" cy="329447"/>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4" name="Group 14"/>
          <p:cNvGrpSpPr/>
          <p:nvPr/>
        </p:nvGrpSpPr>
        <p:grpSpPr>
          <a:xfrm>
            <a:off x="3066543" y="8535684"/>
            <a:ext cx="299357" cy="299357"/>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16" name="Group 16"/>
          <p:cNvGrpSpPr/>
          <p:nvPr/>
        </p:nvGrpSpPr>
        <p:grpSpPr>
          <a:xfrm>
            <a:off x="10849829" y="2109404"/>
            <a:ext cx="6735465" cy="925195"/>
            <a:chOff x="0" y="0"/>
            <a:chExt cx="8980620" cy="1233593"/>
          </a:xfrm>
        </p:grpSpPr>
        <p:sp>
          <p:nvSpPr>
            <p:cNvPr id="17" name="TextBox 17"/>
            <p:cNvSpPr txBox="1"/>
            <p:nvPr/>
          </p:nvSpPr>
          <p:spPr>
            <a:xfrm>
              <a:off x="7200900" y="-238125"/>
              <a:ext cx="1779720" cy="1471718"/>
            </a:xfrm>
            <a:prstGeom prst="rect">
              <a:avLst/>
            </a:prstGeom>
          </p:spPr>
          <p:txBody>
            <a:bodyPr lIns="0" tIns="0" rIns="0" bIns="0" rtlCol="0" anchor="t">
              <a:spAutoFit/>
            </a:bodyPr>
            <a:lstStyle/>
            <a:p>
              <a:pPr algn="l">
                <a:lnSpc>
                  <a:spcPts val="8505"/>
                </a:lnSpc>
              </a:pPr>
              <a:r>
                <a:rPr lang="en-US" sz="6075">
                  <a:solidFill>
                    <a:srgbClr val="000000"/>
                  </a:solidFill>
                  <a:latin typeface="Kollektif"/>
                </a:rPr>
                <a:t>79%</a:t>
              </a:r>
            </a:p>
          </p:txBody>
        </p:sp>
        <p:grpSp>
          <p:nvGrpSpPr>
            <p:cNvPr id="18" name="Group 18"/>
            <p:cNvGrpSpPr>
              <a:grpSpLocks noChangeAspect="1"/>
            </p:cNvGrpSpPr>
            <p:nvPr/>
          </p:nvGrpSpPr>
          <p:grpSpPr>
            <a:xfrm>
              <a:off x="0" y="376767"/>
              <a:ext cx="6858000" cy="480060"/>
              <a:chOff x="0" y="0"/>
              <a:chExt cx="1270000" cy="88900"/>
            </a:xfrm>
          </p:grpSpPr>
          <p:sp>
            <p:nvSpPr>
              <p:cNvPr id="19" name="Freeform 19"/>
              <p:cNvSpPr/>
              <p:nvPr/>
            </p:nvSpPr>
            <p:spPr>
              <a:xfrm>
                <a:off x="-2195" y="-71"/>
                <a:ext cx="1274391" cy="89042"/>
              </a:xfrm>
              <a:custGeom>
                <a:avLst/>
                <a:gdLst/>
                <a:ahLst/>
                <a:cxnLst/>
                <a:rect l="l" t="t" r="r" b="b"/>
                <a:pathLst>
                  <a:path w="1274391" h="89042">
                    <a:moveTo>
                      <a:pt x="46645" y="71"/>
                    </a:moveTo>
                    <a:lnTo>
                      <a:pt x="1227745" y="71"/>
                    </a:lnTo>
                    <a:lnTo>
                      <a:pt x="1227745" y="71"/>
                    </a:lnTo>
                    <a:cubicBezTo>
                      <a:pt x="1243673" y="0"/>
                      <a:pt x="1258421" y="8456"/>
                      <a:pt x="1266406" y="22238"/>
                    </a:cubicBezTo>
                    <a:cubicBezTo>
                      <a:pt x="1274390" y="36021"/>
                      <a:pt x="1274390" y="53021"/>
                      <a:pt x="1266406" y="66804"/>
                    </a:cubicBezTo>
                    <a:cubicBezTo>
                      <a:pt x="1258421" y="80586"/>
                      <a:pt x="1243673" y="89042"/>
                      <a:pt x="12277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494F56"/>
              </a:solidFill>
            </p:spPr>
          </p:sp>
          <p:sp>
            <p:nvSpPr>
              <p:cNvPr id="20" name="Freeform 20"/>
              <p:cNvSpPr/>
              <p:nvPr/>
            </p:nvSpPr>
            <p:spPr>
              <a:xfrm>
                <a:off x="-2195" y="-71"/>
                <a:ext cx="1007691" cy="89042"/>
              </a:xfrm>
              <a:custGeom>
                <a:avLst/>
                <a:gdLst/>
                <a:ahLst/>
                <a:cxnLst/>
                <a:rect l="l" t="t" r="r" b="b"/>
                <a:pathLst>
                  <a:path w="1007691" h="89042">
                    <a:moveTo>
                      <a:pt x="46645" y="71"/>
                    </a:moveTo>
                    <a:lnTo>
                      <a:pt x="961045" y="71"/>
                    </a:lnTo>
                    <a:lnTo>
                      <a:pt x="961045" y="71"/>
                    </a:lnTo>
                    <a:cubicBezTo>
                      <a:pt x="976973" y="0"/>
                      <a:pt x="991721" y="8456"/>
                      <a:pt x="999706" y="22238"/>
                    </a:cubicBezTo>
                    <a:cubicBezTo>
                      <a:pt x="1007690" y="36021"/>
                      <a:pt x="1007690" y="53021"/>
                      <a:pt x="999706" y="66804"/>
                    </a:cubicBezTo>
                    <a:cubicBezTo>
                      <a:pt x="991721" y="80586"/>
                      <a:pt x="976973" y="89042"/>
                      <a:pt x="9610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6CE5E8"/>
              </a:solidFill>
            </p:spPr>
          </p:sp>
        </p:grpSp>
      </p:grpSp>
      <p:grpSp>
        <p:nvGrpSpPr>
          <p:cNvPr id="21" name="Group 21"/>
          <p:cNvGrpSpPr/>
          <p:nvPr/>
        </p:nvGrpSpPr>
        <p:grpSpPr>
          <a:xfrm>
            <a:off x="10849829" y="4009727"/>
            <a:ext cx="6745486" cy="925195"/>
            <a:chOff x="0" y="0"/>
            <a:chExt cx="8993981" cy="1233593"/>
          </a:xfrm>
        </p:grpSpPr>
        <p:sp>
          <p:nvSpPr>
            <p:cNvPr id="22" name="TextBox 22"/>
            <p:cNvSpPr txBox="1"/>
            <p:nvPr/>
          </p:nvSpPr>
          <p:spPr>
            <a:xfrm>
              <a:off x="7200900" y="-238125"/>
              <a:ext cx="1793081" cy="1471718"/>
            </a:xfrm>
            <a:prstGeom prst="rect">
              <a:avLst/>
            </a:prstGeom>
          </p:spPr>
          <p:txBody>
            <a:bodyPr lIns="0" tIns="0" rIns="0" bIns="0" rtlCol="0" anchor="t">
              <a:spAutoFit/>
            </a:bodyPr>
            <a:lstStyle/>
            <a:p>
              <a:pPr algn="l">
                <a:lnSpc>
                  <a:spcPts val="8505"/>
                </a:lnSpc>
              </a:pPr>
              <a:r>
                <a:rPr lang="en-US" sz="6075">
                  <a:solidFill>
                    <a:srgbClr val="000000"/>
                  </a:solidFill>
                  <a:latin typeface="Kollektif"/>
                </a:rPr>
                <a:t>67%</a:t>
              </a:r>
            </a:p>
          </p:txBody>
        </p:sp>
        <p:grpSp>
          <p:nvGrpSpPr>
            <p:cNvPr id="23" name="Group 23"/>
            <p:cNvGrpSpPr>
              <a:grpSpLocks noChangeAspect="1"/>
            </p:cNvGrpSpPr>
            <p:nvPr/>
          </p:nvGrpSpPr>
          <p:grpSpPr>
            <a:xfrm>
              <a:off x="0" y="376767"/>
              <a:ext cx="6858000" cy="480060"/>
              <a:chOff x="0" y="0"/>
              <a:chExt cx="1270000" cy="88900"/>
            </a:xfrm>
          </p:grpSpPr>
          <p:sp>
            <p:nvSpPr>
              <p:cNvPr id="24" name="Freeform 24"/>
              <p:cNvSpPr/>
              <p:nvPr/>
            </p:nvSpPr>
            <p:spPr>
              <a:xfrm>
                <a:off x="-2195" y="-71"/>
                <a:ext cx="1274391" cy="89042"/>
              </a:xfrm>
              <a:custGeom>
                <a:avLst/>
                <a:gdLst/>
                <a:ahLst/>
                <a:cxnLst/>
                <a:rect l="l" t="t" r="r" b="b"/>
                <a:pathLst>
                  <a:path w="1274391" h="89042">
                    <a:moveTo>
                      <a:pt x="46645" y="71"/>
                    </a:moveTo>
                    <a:lnTo>
                      <a:pt x="1227745" y="71"/>
                    </a:lnTo>
                    <a:lnTo>
                      <a:pt x="1227745" y="71"/>
                    </a:lnTo>
                    <a:cubicBezTo>
                      <a:pt x="1243673" y="0"/>
                      <a:pt x="1258421" y="8456"/>
                      <a:pt x="1266406" y="22238"/>
                    </a:cubicBezTo>
                    <a:cubicBezTo>
                      <a:pt x="1274390" y="36021"/>
                      <a:pt x="1274390" y="53021"/>
                      <a:pt x="1266406" y="66804"/>
                    </a:cubicBezTo>
                    <a:cubicBezTo>
                      <a:pt x="1258421" y="80586"/>
                      <a:pt x="1243673" y="89042"/>
                      <a:pt x="12277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494F56"/>
              </a:solidFill>
            </p:spPr>
          </p:sp>
          <p:sp>
            <p:nvSpPr>
              <p:cNvPr id="25" name="Freeform 25"/>
              <p:cNvSpPr/>
              <p:nvPr/>
            </p:nvSpPr>
            <p:spPr>
              <a:xfrm>
                <a:off x="-2195" y="-71"/>
                <a:ext cx="855291" cy="89042"/>
              </a:xfrm>
              <a:custGeom>
                <a:avLst/>
                <a:gdLst/>
                <a:ahLst/>
                <a:cxnLst/>
                <a:rect l="l" t="t" r="r" b="b"/>
                <a:pathLst>
                  <a:path w="855291" h="89042">
                    <a:moveTo>
                      <a:pt x="46645" y="71"/>
                    </a:moveTo>
                    <a:lnTo>
                      <a:pt x="808645" y="71"/>
                    </a:lnTo>
                    <a:lnTo>
                      <a:pt x="808645" y="71"/>
                    </a:lnTo>
                    <a:cubicBezTo>
                      <a:pt x="824573" y="0"/>
                      <a:pt x="839321" y="8456"/>
                      <a:pt x="847306" y="22238"/>
                    </a:cubicBezTo>
                    <a:cubicBezTo>
                      <a:pt x="855290" y="36021"/>
                      <a:pt x="855290" y="53021"/>
                      <a:pt x="847306" y="66804"/>
                    </a:cubicBezTo>
                    <a:cubicBezTo>
                      <a:pt x="839321" y="80586"/>
                      <a:pt x="824573" y="89042"/>
                      <a:pt x="8086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6CE5E8"/>
              </a:solidFill>
            </p:spPr>
          </p:sp>
        </p:grpSp>
      </p:grpSp>
      <p:grpSp>
        <p:nvGrpSpPr>
          <p:cNvPr id="26" name="Group 26"/>
          <p:cNvGrpSpPr/>
          <p:nvPr/>
        </p:nvGrpSpPr>
        <p:grpSpPr>
          <a:xfrm>
            <a:off x="10849829" y="5916607"/>
            <a:ext cx="6766322" cy="925195"/>
            <a:chOff x="0" y="0"/>
            <a:chExt cx="9021762" cy="1233593"/>
          </a:xfrm>
        </p:grpSpPr>
        <p:sp>
          <p:nvSpPr>
            <p:cNvPr id="27" name="TextBox 27"/>
            <p:cNvSpPr txBox="1"/>
            <p:nvPr/>
          </p:nvSpPr>
          <p:spPr>
            <a:xfrm>
              <a:off x="7200900" y="-238125"/>
              <a:ext cx="1820862" cy="1471718"/>
            </a:xfrm>
            <a:prstGeom prst="rect">
              <a:avLst/>
            </a:prstGeom>
          </p:spPr>
          <p:txBody>
            <a:bodyPr lIns="0" tIns="0" rIns="0" bIns="0" rtlCol="0" anchor="t">
              <a:spAutoFit/>
            </a:bodyPr>
            <a:lstStyle/>
            <a:p>
              <a:pPr algn="l">
                <a:lnSpc>
                  <a:spcPts val="8505"/>
                </a:lnSpc>
              </a:pPr>
              <a:r>
                <a:rPr lang="en-US" sz="6075">
                  <a:solidFill>
                    <a:srgbClr val="000000"/>
                  </a:solidFill>
                  <a:latin typeface="Kollektif"/>
                </a:rPr>
                <a:t>33%</a:t>
              </a:r>
            </a:p>
          </p:txBody>
        </p:sp>
        <p:grpSp>
          <p:nvGrpSpPr>
            <p:cNvPr id="28" name="Group 28"/>
            <p:cNvGrpSpPr>
              <a:grpSpLocks noChangeAspect="1"/>
            </p:cNvGrpSpPr>
            <p:nvPr/>
          </p:nvGrpSpPr>
          <p:grpSpPr>
            <a:xfrm>
              <a:off x="0" y="376767"/>
              <a:ext cx="6858000" cy="480060"/>
              <a:chOff x="0" y="0"/>
              <a:chExt cx="1270000" cy="88900"/>
            </a:xfrm>
          </p:grpSpPr>
          <p:sp>
            <p:nvSpPr>
              <p:cNvPr id="29" name="Freeform 29"/>
              <p:cNvSpPr/>
              <p:nvPr/>
            </p:nvSpPr>
            <p:spPr>
              <a:xfrm>
                <a:off x="-2195" y="-71"/>
                <a:ext cx="1274391" cy="89042"/>
              </a:xfrm>
              <a:custGeom>
                <a:avLst/>
                <a:gdLst/>
                <a:ahLst/>
                <a:cxnLst/>
                <a:rect l="l" t="t" r="r" b="b"/>
                <a:pathLst>
                  <a:path w="1274391" h="89042">
                    <a:moveTo>
                      <a:pt x="46645" y="71"/>
                    </a:moveTo>
                    <a:lnTo>
                      <a:pt x="1227745" y="71"/>
                    </a:lnTo>
                    <a:lnTo>
                      <a:pt x="1227745" y="71"/>
                    </a:lnTo>
                    <a:cubicBezTo>
                      <a:pt x="1243673" y="0"/>
                      <a:pt x="1258421" y="8456"/>
                      <a:pt x="1266406" y="22238"/>
                    </a:cubicBezTo>
                    <a:cubicBezTo>
                      <a:pt x="1274390" y="36021"/>
                      <a:pt x="1274390" y="53021"/>
                      <a:pt x="1266406" y="66804"/>
                    </a:cubicBezTo>
                    <a:cubicBezTo>
                      <a:pt x="1258421" y="80586"/>
                      <a:pt x="1243673" y="89042"/>
                      <a:pt x="12277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494F56"/>
              </a:solidFill>
            </p:spPr>
          </p:sp>
          <p:sp>
            <p:nvSpPr>
              <p:cNvPr id="30" name="Freeform 30"/>
              <p:cNvSpPr/>
              <p:nvPr/>
            </p:nvSpPr>
            <p:spPr>
              <a:xfrm>
                <a:off x="-2195" y="-71"/>
                <a:ext cx="423491" cy="89042"/>
              </a:xfrm>
              <a:custGeom>
                <a:avLst/>
                <a:gdLst/>
                <a:ahLst/>
                <a:cxnLst/>
                <a:rect l="l" t="t" r="r" b="b"/>
                <a:pathLst>
                  <a:path w="423491" h="89042">
                    <a:moveTo>
                      <a:pt x="46645" y="71"/>
                    </a:moveTo>
                    <a:lnTo>
                      <a:pt x="376845" y="71"/>
                    </a:lnTo>
                    <a:lnTo>
                      <a:pt x="376845" y="71"/>
                    </a:lnTo>
                    <a:cubicBezTo>
                      <a:pt x="392773" y="0"/>
                      <a:pt x="407521" y="8456"/>
                      <a:pt x="415506" y="22238"/>
                    </a:cubicBezTo>
                    <a:cubicBezTo>
                      <a:pt x="423490" y="36021"/>
                      <a:pt x="423490" y="53021"/>
                      <a:pt x="415506" y="66804"/>
                    </a:cubicBezTo>
                    <a:cubicBezTo>
                      <a:pt x="407521" y="80586"/>
                      <a:pt x="392773" y="89042"/>
                      <a:pt x="3768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6CE5E8"/>
              </a:solidFill>
            </p:spPr>
          </p:sp>
        </p:grpSp>
      </p:grpSp>
      <p:sp>
        <p:nvSpPr>
          <p:cNvPr id="31" name="TextBox 31"/>
          <p:cNvSpPr txBox="1"/>
          <p:nvPr/>
        </p:nvSpPr>
        <p:spPr>
          <a:xfrm>
            <a:off x="10849829" y="3036272"/>
            <a:ext cx="6032732" cy="973455"/>
          </a:xfrm>
          <a:prstGeom prst="rect">
            <a:avLst/>
          </a:prstGeom>
        </p:spPr>
        <p:txBody>
          <a:bodyPr lIns="0" tIns="0" rIns="0" bIns="0" rtlCol="0" anchor="t">
            <a:spAutoFit/>
          </a:bodyPr>
          <a:lstStyle/>
          <a:p>
            <a:pPr>
              <a:lnSpc>
                <a:spcPts val="2520"/>
              </a:lnSpc>
            </a:pPr>
            <a:r>
              <a:rPr lang="en-US" sz="1800">
                <a:solidFill>
                  <a:srgbClr val="000000"/>
                </a:solidFill>
                <a:latin typeface="Kollektif"/>
              </a:rPr>
              <a:t>% of internet users around the world feel they have completely lost control over their personal data.</a:t>
            </a:r>
          </a:p>
          <a:p>
            <a:pPr>
              <a:lnSpc>
                <a:spcPts val="2520"/>
              </a:lnSpc>
            </a:pPr>
            <a:endParaRPr lang="en-US" sz="1800">
              <a:solidFill>
                <a:srgbClr val="000000"/>
              </a:solidFill>
              <a:latin typeface="Kollektif"/>
            </a:endParaRPr>
          </a:p>
        </p:txBody>
      </p:sp>
      <p:sp>
        <p:nvSpPr>
          <p:cNvPr id="32" name="TextBox 32"/>
          <p:cNvSpPr txBox="1"/>
          <p:nvPr/>
        </p:nvSpPr>
        <p:spPr>
          <a:xfrm>
            <a:off x="10849829" y="4980891"/>
            <a:ext cx="6089661" cy="97345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Kollektif"/>
              </a:rPr>
              <a:t>7% of internet users worldwide are more concerned with their online privacy than they’ve ever been.</a:t>
            </a:r>
          </a:p>
          <a:p>
            <a:pPr>
              <a:lnSpc>
                <a:spcPts val="2520"/>
              </a:lnSpc>
              <a:spcBef>
                <a:spcPct val="0"/>
              </a:spcBef>
            </a:pPr>
            <a:endParaRPr lang="en-US" sz="1800">
              <a:solidFill>
                <a:srgbClr val="000000"/>
              </a:solidFill>
              <a:latin typeface="Kollektif"/>
            </a:endParaRPr>
          </a:p>
        </p:txBody>
      </p:sp>
      <p:sp>
        <p:nvSpPr>
          <p:cNvPr id="33" name="TextBox 33"/>
          <p:cNvSpPr txBox="1"/>
          <p:nvPr/>
        </p:nvSpPr>
        <p:spPr>
          <a:xfrm>
            <a:off x="10849829" y="6923220"/>
            <a:ext cx="6089661" cy="97345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Kollektif"/>
              </a:rPr>
              <a:t>% of email and social media users were victims of at least one cyberattack in 2018.</a:t>
            </a:r>
          </a:p>
          <a:p>
            <a:pPr>
              <a:lnSpc>
                <a:spcPts val="2520"/>
              </a:lnSpc>
              <a:spcBef>
                <a:spcPct val="0"/>
              </a:spcBef>
            </a:pPr>
            <a:endParaRPr lang="en-US" sz="1800">
              <a:solidFill>
                <a:srgbClr val="000000"/>
              </a:solidFill>
              <a:latin typeface="Kollektif"/>
            </a:endParaRPr>
          </a:p>
        </p:txBody>
      </p:sp>
      <p:sp>
        <p:nvSpPr>
          <p:cNvPr id="34" name="TextBox 34"/>
          <p:cNvSpPr txBox="1"/>
          <p:nvPr/>
        </p:nvSpPr>
        <p:spPr>
          <a:xfrm>
            <a:off x="1028700" y="9229725"/>
            <a:ext cx="14072592" cy="22415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BioRhyme"/>
              </a:rPr>
              <a:t>Vuleta, B., 2021. 18 Chilling Privacy Statistics in 2021. [online] Legaljobs.io. Available at: &lt;https://legaljobs.io/blog/privacy-statistics/&gt; [Accessed 17 August 2021].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8552" y="3177191"/>
            <a:ext cx="15230896" cy="5657850"/>
            <a:chOff x="0" y="0"/>
            <a:chExt cx="11706080" cy="4348480"/>
          </a:xfrm>
        </p:grpSpPr>
        <p:sp>
          <p:nvSpPr>
            <p:cNvPr id="3" name="Freeform 3"/>
            <p:cNvSpPr/>
            <p:nvPr/>
          </p:nvSpPr>
          <p:spPr>
            <a:xfrm>
              <a:off x="304800" y="304800"/>
              <a:ext cx="11401280" cy="4043680"/>
            </a:xfrm>
            <a:custGeom>
              <a:avLst/>
              <a:gdLst/>
              <a:ahLst/>
              <a:cxnLst/>
              <a:rect l="l" t="t" r="r" b="b"/>
              <a:pathLst>
                <a:path w="11401280" h="4043680">
                  <a:moveTo>
                    <a:pt x="11401280" y="0"/>
                  </a:moveTo>
                  <a:lnTo>
                    <a:pt x="11401280" y="4043680"/>
                  </a:lnTo>
                  <a:lnTo>
                    <a:pt x="0" y="4043680"/>
                  </a:lnTo>
                  <a:lnTo>
                    <a:pt x="0" y="3738880"/>
                  </a:lnTo>
                  <a:lnTo>
                    <a:pt x="11096480" y="3738880"/>
                  </a:lnTo>
                  <a:lnTo>
                    <a:pt x="11096480" y="0"/>
                  </a:lnTo>
                  <a:close/>
                </a:path>
              </a:pathLst>
            </a:custGeom>
            <a:solidFill>
              <a:srgbClr val="0A5D45">
                <a:alpha val="82745"/>
              </a:srgbClr>
            </a:solidFill>
          </p:spPr>
        </p:sp>
        <p:sp>
          <p:nvSpPr>
            <p:cNvPr id="4" name="Freeform 4"/>
            <p:cNvSpPr/>
            <p:nvPr/>
          </p:nvSpPr>
          <p:spPr>
            <a:xfrm>
              <a:off x="0" y="0"/>
              <a:ext cx="11401280" cy="4043680"/>
            </a:xfrm>
            <a:custGeom>
              <a:avLst/>
              <a:gdLst/>
              <a:ahLst/>
              <a:cxnLst/>
              <a:rect l="l" t="t" r="r" b="b"/>
              <a:pathLst>
                <a:path w="11401280" h="4043680">
                  <a:moveTo>
                    <a:pt x="0" y="0"/>
                  </a:moveTo>
                  <a:lnTo>
                    <a:pt x="11401280" y="0"/>
                  </a:lnTo>
                  <a:lnTo>
                    <a:pt x="11401280" y="4043680"/>
                  </a:lnTo>
                  <a:lnTo>
                    <a:pt x="0" y="4043680"/>
                  </a:lnTo>
                  <a:close/>
                </a:path>
              </a:pathLst>
            </a:custGeom>
            <a:solidFill>
              <a:srgbClr val="00A497">
                <a:alpha val="82745"/>
              </a:srgbClr>
            </a:solidFill>
          </p:spPr>
        </p:sp>
      </p:grpSp>
      <p:sp>
        <p:nvSpPr>
          <p:cNvPr id="5" name="TextBox 5"/>
          <p:cNvSpPr txBox="1"/>
          <p:nvPr/>
        </p:nvSpPr>
        <p:spPr>
          <a:xfrm>
            <a:off x="2573743" y="3909063"/>
            <a:ext cx="13140514" cy="4079806"/>
          </a:xfrm>
          <a:prstGeom prst="rect">
            <a:avLst/>
          </a:prstGeom>
        </p:spPr>
        <p:txBody>
          <a:bodyPr lIns="0" tIns="0" rIns="0" bIns="0" rtlCol="0" anchor="t">
            <a:spAutoFit/>
          </a:bodyPr>
          <a:lstStyle/>
          <a:p>
            <a:pPr algn="l">
              <a:lnSpc>
                <a:spcPts val="4028"/>
              </a:lnSpc>
            </a:pPr>
            <a:r>
              <a:rPr lang="en-US" sz="2877">
                <a:solidFill>
                  <a:srgbClr val="FDC557"/>
                </a:solidFill>
                <a:latin typeface="Kollektif Bold"/>
              </a:rPr>
              <a:t>DataDetoxKit </a:t>
            </a:r>
            <a:r>
              <a:rPr lang="en-US" sz="2877">
                <a:solidFill>
                  <a:srgbClr val="FFFFFF"/>
                </a:solidFill>
                <a:latin typeface="Kollektif Bold"/>
              </a:rPr>
              <a:t>is a website that gives you tips on how to manage and delete your data online; how to protect your privacy; and how to be more aware of digital content and its influence on your wellbeing.</a:t>
            </a:r>
          </a:p>
          <a:p>
            <a:pPr algn="just">
              <a:lnSpc>
                <a:spcPts val="4028"/>
              </a:lnSpc>
            </a:pPr>
            <a:endParaRPr lang="en-US" sz="2877">
              <a:solidFill>
                <a:srgbClr val="FFFFFF"/>
              </a:solidFill>
              <a:latin typeface="Kollektif Bold"/>
            </a:endParaRPr>
          </a:p>
          <a:p>
            <a:pPr algn="just">
              <a:lnSpc>
                <a:spcPts val="4028"/>
              </a:lnSpc>
            </a:pPr>
            <a:r>
              <a:rPr lang="en-US" sz="2877">
                <a:solidFill>
                  <a:srgbClr val="FFFFFF"/>
                </a:solidFill>
                <a:latin typeface="Kollektif Bold"/>
              </a:rPr>
              <a:t>Top tips:</a:t>
            </a:r>
          </a:p>
          <a:p>
            <a:pPr marL="621303" lvl="1" indent="-310651" algn="just">
              <a:lnSpc>
                <a:spcPts val="4028"/>
              </a:lnSpc>
              <a:buFont typeface="Arial"/>
              <a:buChar char="•"/>
            </a:pPr>
            <a:r>
              <a:rPr lang="en-US" sz="2877">
                <a:solidFill>
                  <a:srgbClr val="FFFFFF"/>
                </a:solidFill>
                <a:latin typeface="Kollektif Bold"/>
              </a:rPr>
              <a:t>Delete apps/accounts you aren't using</a:t>
            </a:r>
          </a:p>
          <a:p>
            <a:pPr marL="621303" lvl="1" indent="-310651" algn="just">
              <a:lnSpc>
                <a:spcPts val="4028"/>
              </a:lnSpc>
              <a:buFont typeface="Arial"/>
              <a:buChar char="•"/>
            </a:pPr>
            <a:r>
              <a:rPr lang="en-US" sz="2877">
                <a:solidFill>
                  <a:srgbClr val="FFFFFF"/>
                </a:solidFill>
                <a:latin typeface="Kollektif Bold"/>
              </a:rPr>
              <a:t>Secure your social media accounts</a:t>
            </a:r>
          </a:p>
          <a:p>
            <a:pPr marL="621303" lvl="1" indent="-310651" algn="just">
              <a:lnSpc>
                <a:spcPts val="4028"/>
              </a:lnSpc>
              <a:buFont typeface="Arial"/>
              <a:buChar char="•"/>
            </a:pPr>
            <a:r>
              <a:rPr lang="en-US" sz="2877">
                <a:solidFill>
                  <a:srgbClr val="FFFFFF"/>
                </a:solidFill>
                <a:latin typeface="Kollektif Bold"/>
              </a:rPr>
              <a:t>Control your smartphone data</a:t>
            </a:r>
          </a:p>
        </p:txBody>
      </p:sp>
      <p:grpSp>
        <p:nvGrpSpPr>
          <p:cNvPr id="6" name="Group 6"/>
          <p:cNvGrpSpPr/>
          <p:nvPr/>
        </p:nvGrpSpPr>
        <p:grpSpPr>
          <a:xfrm>
            <a:off x="15912930" y="1977041"/>
            <a:ext cx="846518" cy="84651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8" name="Group 8"/>
          <p:cNvGrpSpPr/>
          <p:nvPr/>
        </p:nvGrpSpPr>
        <p:grpSpPr>
          <a:xfrm>
            <a:off x="2260312" y="731011"/>
            <a:ext cx="595378" cy="595378"/>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0" name="Group 10"/>
          <p:cNvGrpSpPr/>
          <p:nvPr/>
        </p:nvGrpSpPr>
        <p:grpSpPr>
          <a:xfrm>
            <a:off x="10849829" y="7041765"/>
            <a:ext cx="329447" cy="329447"/>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2" name="Group 12"/>
          <p:cNvGrpSpPr/>
          <p:nvPr/>
        </p:nvGrpSpPr>
        <p:grpSpPr>
          <a:xfrm>
            <a:off x="2855690" y="9258300"/>
            <a:ext cx="299357" cy="299357"/>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14" name="Group 14"/>
          <p:cNvGrpSpPr>
            <a:grpSpLocks noChangeAspect="1"/>
          </p:cNvGrpSpPr>
          <p:nvPr/>
        </p:nvGrpSpPr>
        <p:grpSpPr>
          <a:xfrm>
            <a:off x="13489557" y="7371212"/>
            <a:ext cx="4449401" cy="2552122"/>
            <a:chOff x="0" y="0"/>
            <a:chExt cx="7981950" cy="4578350"/>
          </a:xfrm>
        </p:grpSpPr>
        <p:sp>
          <p:nvSpPr>
            <p:cNvPr id="15" name="Freeform 1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6" name="Freeform 1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7" name="Freeform 1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8" name="Freeform 1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9" name="Freeform 1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l="919" t="6047" r="934" b="11178"/>
              </a:stretch>
            </a:blipFill>
          </p:spPr>
        </p:sp>
      </p:grpSp>
      <p:sp>
        <p:nvSpPr>
          <p:cNvPr id="20" name="TextBox 20"/>
          <p:cNvSpPr txBox="1"/>
          <p:nvPr/>
        </p:nvSpPr>
        <p:spPr>
          <a:xfrm>
            <a:off x="4683398" y="857250"/>
            <a:ext cx="8921204" cy="1543050"/>
          </a:xfrm>
          <a:prstGeom prst="rect">
            <a:avLst/>
          </a:prstGeom>
        </p:spPr>
        <p:txBody>
          <a:bodyPr lIns="0" tIns="0" rIns="0" bIns="0" rtlCol="0" anchor="t">
            <a:spAutoFit/>
          </a:bodyPr>
          <a:lstStyle/>
          <a:p>
            <a:pPr algn="ctr">
              <a:lnSpc>
                <a:spcPts val="12599"/>
              </a:lnSpc>
              <a:spcBef>
                <a:spcPct val="0"/>
              </a:spcBef>
            </a:pPr>
            <a:r>
              <a:rPr lang="en-US" sz="9000">
                <a:solidFill>
                  <a:srgbClr val="FDC557"/>
                </a:solidFill>
                <a:latin typeface="BioRhyme"/>
              </a:rPr>
              <a:t>Data Detox Kit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28561" y="1303949"/>
            <a:ext cx="9030739" cy="8104030"/>
            <a:chOff x="0" y="0"/>
            <a:chExt cx="6940797" cy="6228552"/>
          </a:xfrm>
        </p:grpSpPr>
        <p:sp>
          <p:nvSpPr>
            <p:cNvPr id="3" name="Freeform 3"/>
            <p:cNvSpPr/>
            <p:nvPr/>
          </p:nvSpPr>
          <p:spPr>
            <a:xfrm>
              <a:off x="304800" y="304800"/>
              <a:ext cx="6635996" cy="5923752"/>
            </a:xfrm>
            <a:custGeom>
              <a:avLst/>
              <a:gdLst/>
              <a:ahLst/>
              <a:cxnLst/>
              <a:rect l="l" t="t" r="r" b="b"/>
              <a:pathLst>
                <a:path w="6635996" h="5923752">
                  <a:moveTo>
                    <a:pt x="6635996" y="0"/>
                  </a:moveTo>
                  <a:lnTo>
                    <a:pt x="6635996" y="5923752"/>
                  </a:lnTo>
                  <a:lnTo>
                    <a:pt x="0" y="5923752"/>
                  </a:lnTo>
                  <a:lnTo>
                    <a:pt x="0" y="5618952"/>
                  </a:lnTo>
                  <a:lnTo>
                    <a:pt x="6331196" y="5618952"/>
                  </a:lnTo>
                  <a:lnTo>
                    <a:pt x="6331196" y="0"/>
                  </a:lnTo>
                  <a:close/>
                </a:path>
              </a:pathLst>
            </a:custGeom>
            <a:solidFill>
              <a:srgbClr val="0A5D45">
                <a:alpha val="82745"/>
              </a:srgbClr>
            </a:solidFill>
          </p:spPr>
        </p:sp>
        <p:sp>
          <p:nvSpPr>
            <p:cNvPr id="4" name="Freeform 4"/>
            <p:cNvSpPr/>
            <p:nvPr/>
          </p:nvSpPr>
          <p:spPr>
            <a:xfrm>
              <a:off x="0" y="0"/>
              <a:ext cx="6635996" cy="5923752"/>
            </a:xfrm>
            <a:custGeom>
              <a:avLst/>
              <a:gdLst/>
              <a:ahLst/>
              <a:cxnLst/>
              <a:rect l="l" t="t" r="r" b="b"/>
              <a:pathLst>
                <a:path w="6635996" h="5923752">
                  <a:moveTo>
                    <a:pt x="0" y="0"/>
                  </a:moveTo>
                  <a:lnTo>
                    <a:pt x="6635996" y="0"/>
                  </a:lnTo>
                  <a:lnTo>
                    <a:pt x="6635996" y="5923752"/>
                  </a:lnTo>
                  <a:lnTo>
                    <a:pt x="0" y="5923752"/>
                  </a:lnTo>
                  <a:close/>
                </a:path>
              </a:pathLst>
            </a:custGeom>
            <a:solidFill>
              <a:srgbClr val="00A497">
                <a:alpha val="82745"/>
              </a:srgbClr>
            </a:solidFill>
          </p:spPr>
        </p:sp>
      </p:grpSp>
      <p:sp>
        <p:nvSpPr>
          <p:cNvPr id="5" name="TextBox 5"/>
          <p:cNvSpPr txBox="1"/>
          <p:nvPr/>
        </p:nvSpPr>
        <p:spPr>
          <a:xfrm>
            <a:off x="8800852" y="2456532"/>
            <a:ext cx="7171035" cy="5231061"/>
          </a:xfrm>
          <a:prstGeom prst="rect">
            <a:avLst/>
          </a:prstGeom>
        </p:spPr>
        <p:txBody>
          <a:bodyPr lIns="0" tIns="0" rIns="0" bIns="0" rtlCol="0" anchor="t">
            <a:spAutoFit/>
          </a:bodyPr>
          <a:lstStyle/>
          <a:p>
            <a:pPr>
              <a:lnSpc>
                <a:spcPts val="5148"/>
              </a:lnSpc>
            </a:pPr>
            <a:endParaRPr/>
          </a:p>
          <a:p>
            <a:pPr marL="794019" lvl="1" indent="-397009">
              <a:lnSpc>
                <a:spcPts val="5148"/>
              </a:lnSpc>
              <a:buFont typeface="Arial"/>
              <a:buChar char="•"/>
            </a:pPr>
            <a:r>
              <a:rPr lang="en-US" sz="3677">
                <a:solidFill>
                  <a:srgbClr val="FFFFFF"/>
                </a:solidFill>
                <a:latin typeface="Kollektif Bold"/>
              </a:rPr>
              <a:t>Use the browser instead of the application</a:t>
            </a:r>
          </a:p>
          <a:p>
            <a:pPr marL="794019" lvl="1" indent="-397009">
              <a:lnSpc>
                <a:spcPts val="5148"/>
              </a:lnSpc>
              <a:buFont typeface="Arial"/>
              <a:buChar char="•"/>
            </a:pPr>
            <a:r>
              <a:rPr lang="en-US" sz="3677">
                <a:solidFill>
                  <a:srgbClr val="FFFFFF"/>
                </a:solidFill>
                <a:latin typeface="Kollektif Bold"/>
              </a:rPr>
              <a:t>Update your ad preferences</a:t>
            </a:r>
          </a:p>
          <a:p>
            <a:pPr marL="794019" lvl="1" indent="-397009">
              <a:lnSpc>
                <a:spcPts val="5148"/>
              </a:lnSpc>
              <a:buFont typeface="Arial"/>
              <a:buChar char="•"/>
            </a:pPr>
            <a:r>
              <a:rPr lang="en-US" sz="3677">
                <a:solidFill>
                  <a:srgbClr val="FFFFFF"/>
                </a:solidFill>
                <a:latin typeface="Kollektif Bold"/>
              </a:rPr>
              <a:t>Reduce publicly available data</a:t>
            </a:r>
          </a:p>
          <a:p>
            <a:pPr marL="794019" lvl="1" indent="-397009">
              <a:lnSpc>
                <a:spcPts val="5148"/>
              </a:lnSpc>
              <a:buFont typeface="Arial"/>
              <a:buChar char="•"/>
            </a:pPr>
            <a:r>
              <a:rPr lang="en-US" sz="3677">
                <a:solidFill>
                  <a:srgbClr val="FFFFFF"/>
                </a:solidFill>
                <a:latin typeface="Kollektif Bold"/>
              </a:rPr>
              <a:t>Declutter your accounts</a:t>
            </a:r>
          </a:p>
          <a:p>
            <a:pPr marL="794019" lvl="1" indent="-397009">
              <a:lnSpc>
                <a:spcPts val="5148"/>
              </a:lnSpc>
              <a:buFont typeface="Arial"/>
              <a:buChar char="•"/>
            </a:pPr>
            <a:r>
              <a:rPr lang="en-US" sz="3677">
                <a:solidFill>
                  <a:srgbClr val="FFFFFF"/>
                </a:solidFill>
                <a:latin typeface="Kollektif Bold"/>
              </a:rPr>
              <a:t>Separate your accounts</a:t>
            </a:r>
          </a:p>
        </p:txBody>
      </p:sp>
      <p:grpSp>
        <p:nvGrpSpPr>
          <p:cNvPr id="6" name="Group 6"/>
          <p:cNvGrpSpPr/>
          <p:nvPr/>
        </p:nvGrpSpPr>
        <p:grpSpPr>
          <a:xfrm>
            <a:off x="6303107" y="5355964"/>
            <a:ext cx="846518" cy="84651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5D45"/>
            </a:solidFill>
          </p:spPr>
        </p:sp>
      </p:grpSp>
      <p:grpSp>
        <p:nvGrpSpPr>
          <p:cNvPr id="8" name="Group 8"/>
          <p:cNvGrpSpPr/>
          <p:nvPr/>
        </p:nvGrpSpPr>
        <p:grpSpPr>
          <a:xfrm>
            <a:off x="3940318" y="708571"/>
            <a:ext cx="595378" cy="595378"/>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0" name="Group 10"/>
          <p:cNvGrpSpPr/>
          <p:nvPr/>
        </p:nvGrpSpPr>
        <p:grpSpPr>
          <a:xfrm>
            <a:off x="6820178" y="8064877"/>
            <a:ext cx="329447" cy="329447"/>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2" name="Group 12"/>
          <p:cNvGrpSpPr/>
          <p:nvPr/>
        </p:nvGrpSpPr>
        <p:grpSpPr>
          <a:xfrm>
            <a:off x="2855690" y="9258300"/>
            <a:ext cx="299357" cy="299357"/>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sp>
        <p:nvSpPr>
          <p:cNvPr id="14" name="TextBox 14"/>
          <p:cNvSpPr txBox="1"/>
          <p:nvPr/>
        </p:nvSpPr>
        <p:spPr>
          <a:xfrm>
            <a:off x="1326389" y="1885950"/>
            <a:ext cx="5823236" cy="6343650"/>
          </a:xfrm>
          <a:prstGeom prst="rect">
            <a:avLst/>
          </a:prstGeom>
        </p:spPr>
        <p:txBody>
          <a:bodyPr lIns="0" tIns="0" rIns="0" bIns="0" rtlCol="0" anchor="t">
            <a:spAutoFit/>
          </a:bodyPr>
          <a:lstStyle/>
          <a:p>
            <a:pPr>
              <a:lnSpc>
                <a:spcPts val="12599"/>
              </a:lnSpc>
              <a:spcBef>
                <a:spcPct val="0"/>
              </a:spcBef>
            </a:pPr>
            <a:r>
              <a:rPr lang="en-US" sz="9000">
                <a:solidFill>
                  <a:srgbClr val="FDC557"/>
                </a:solidFill>
                <a:latin typeface="BioRhyme"/>
              </a:rPr>
              <a:t>Renovate your Social Media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42051" y="-5755294"/>
            <a:ext cx="15013594" cy="15013594"/>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EBEB"/>
            </a:solidFill>
          </p:spPr>
        </p:sp>
      </p:grpSp>
      <p:grpSp>
        <p:nvGrpSpPr>
          <p:cNvPr id="4" name="Group 4"/>
          <p:cNvGrpSpPr/>
          <p:nvPr/>
        </p:nvGrpSpPr>
        <p:grpSpPr>
          <a:xfrm>
            <a:off x="8844525" y="2394449"/>
            <a:ext cx="10882395" cy="1088239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6" name="Group 6"/>
          <p:cNvGrpSpPr/>
          <p:nvPr/>
        </p:nvGrpSpPr>
        <p:grpSpPr>
          <a:xfrm>
            <a:off x="1674703" y="778616"/>
            <a:ext cx="250084" cy="25008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8" name="Group 8"/>
          <p:cNvGrpSpPr/>
          <p:nvPr/>
        </p:nvGrpSpPr>
        <p:grpSpPr>
          <a:xfrm>
            <a:off x="6046366" y="666596"/>
            <a:ext cx="957237" cy="95723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10" name="Group 10"/>
          <p:cNvGrpSpPr/>
          <p:nvPr/>
        </p:nvGrpSpPr>
        <p:grpSpPr>
          <a:xfrm>
            <a:off x="2976973" y="8237230"/>
            <a:ext cx="568416" cy="56841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2" name="Group 12"/>
          <p:cNvGrpSpPr/>
          <p:nvPr/>
        </p:nvGrpSpPr>
        <p:grpSpPr>
          <a:xfrm>
            <a:off x="0" y="5865831"/>
            <a:ext cx="568416" cy="56841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4" name="Group 14"/>
          <p:cNvGrpSpPr>
            <a:grpSpLocks noChangeAspect="1"/>
          </p:cNvGrpSpPr>
          <p:nvPr/>
        </p:nvGrpSpPr>
        <p:grpSpPr>
          <a:xfrm>
            <a:off x="7595059" y="3947468"/>
            <a:ext cx="10058400" cy="5657779"/>
            <a:chOff x="0" y="0"/>
            <a:chExt cx="11289030" cy="6350000"/>
          </a:xfrm>
        </p:grpSpPr>
        <p:sp>
          <p:nvSpPr>
            <p:cNvPr id="15" name="Freeform 1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solidFill>
              <a:srgbClr val="FFFFFF"/>
            </a:solidFill>
            <a:ln>
              <a:solidFill>
                <a:srgbClr val="000000"/>
              </a:solidFill>
            </a:ln>
          </p:spPr>
        </p:sp>
      </p:grpSp>
      <p:sp>
        <p:nvSpPr>
          <p:cNvPr id="16" name="TextBox 16"/>
          <p:cNvSpPr txBox="1"/>
          <p:nvPr/>
        </p:nvSpPr>
        <p:spPr>
          <a:xfrm>
            <a:off x="0" y="2692882"/>
            <a:ext cx="14856917" cy="869501"/>
          </a:xfrm>
          <a:prstGeom prst="rect">
            <a:avLst/>
          </a:prstGeom>
        </p:spPr>
        <p:txBody>
          <a:bodyPr lIns="0" tIns="0" rIns="0" bIns="0" rtlCol="0" anchor="t">
            <a:spAutoFit/>
          </a:bodyPr>
          <a:lstStyle/>
          <a:p>
            <a:pPr algn="ctr">
              <a:lnSpc>
                <a:spcPts val="6064"/>
              </a:lnSpc>
            </a:pPr>
            <a:r>
              <a:rPr lang="en-US" sz="7580">
                <a:solidFill>
                  <a:srgbClr val="000000"/>
                </a:solidFill>
                <a:latin typeface="BioRhyme"/>
              </a:rPr>
              <a:t>Access, Sharing &amp; Safety</a:t>
            </a:r>
          </a:p>
        </p:txBody>
      </p:sp>
      <p:sp>
        <p:nvSpPr>
          <p:cNvPr id="17" name="TextBox 17"/>
          <p:cNvSpPr txBox="1"/>
          <p:nvPr/>
        </p:nvSpPr>
        <p:spPr>
          <a:xfrm>
            <a:off x="16827738" y="411961"/>
            <a:ext cx="993663" cy="254635"/>
          </a:xfrm>
          <a:prstGeom prst="rect">
            <a:avLst/>
          </a:prstGeom>
        </p:spPr>
        <p:txBody>
          <a:bodyPr lIns="0" tIns="0" rIns="0" bIns="0" rtlCol="0" anchor="t">
            <a:spAutoFit/>
          </a:bodyPr>
          <a:lstStyle/>
          <a:p>
            <a:pPr algn="r">
              <a:lnSpc>
                <a:spcPts val="2239"/>
              </a:lnSpc>
              <a:spcBef>
                <a:spcPct val="0"/>
              </a:spcBef>
            </a:pPr>
            <a:r>
              <a:rPr lang="en-US" sz="1599">
                <a:solidFill>
                  <a:srgbClr val="000000"/>
                </a:solidFill>
                <a:latin typeface="Nourd"/>
              </a:rPr>
              <a:t>10</a:t>
            </a:r>
          </a:p>
        </p:txBody>
      </p:sp>
      <p:sp>
        <p:nvSpPr>
          <p:cNvPr id="18" name="TextBox 18"/>
          <p:cNvSpPr txBox="1"/>
          <p:nvPr/>
        </p:nvSpPr>
        <p:spPr>
          <a:xfrm>
            <a:off x="694260" y="3861743"/>
            <a:ext cx="6620009" cy="3823336"/>
          </a:xfrm>
          <a:prstGeom prst="rect">
            <a:avLst/>
          </a:prstGeom>
        </p:spPr>
        <p:txBody>
          <a:bodyPr lIns="0" tIns="0" rIns="0" bIns="0" rtlCol="0" anchor="t">
            <a:spAutoFit/>
          </a:bodyPr>
          <a:lstStyle/>
          <a:p>
            <a:pPr>
              <a:lnSpc>
                <a:spcPts val="5039"/>
              </a:lnSpc>
            </a:pPr>
            <a:endParaRPr/>
          </a:p>
          <a:p>
            <a:pPr marL="777235" lvl="1" indent="-388618">
              <a:lnSpc>
                <a:spcPts val="5039"/>
              </a:lnSpc>
              <a:buFont typeface="Arial"/>
              <a:buChar char="•"/>
            </a:pPr>
            <a:r>
              <a:rPr lang="en-US" sz="3599">
                <a:solidFill>
                  <a:srgbClr val="000000"/>
                </a:solidFill>
                <a:latin typeface="Josefin Sans Regular"/>
              </a:rPr>
              <a:t>Accounts, Access &amp; Logins</a:t>
            </a:r>
          </a:p>
          <a:p>
            <a:pPr>
              <a:lnSpc>
                <a:spcPts val="5039"/>
              </a:lnSpc>
            </a:pPr>
            <a:endParaRPr lang="en-US" sz="3599">
              <a:solidFill>
                <a:srgbClr val="000000"/>
              </a:solidFill>
              <a:latin typeface="Josefin Sans Regular"/>
            </a:endParaRPr>
          </a:p>
          <a:p>
            <a:pPr marL="777235" lvl="1" indent="-388618">
              <a:lnSpc>
                <a:spcPts val="5039"/>
              </a:lnSpc>
              <a:buFont typeface="Arial"/>
              <a:buChar char="•"/>
            </a:pPr>
            <a:r>
              <a:rPr lang="en-US" sz="3599">
                <a:solidFill>
                  <a:srgbClr val="000000"/>
                </a:solidFill>
                <a:latin typeface="Josefin Sans Regular"/>
              </a:rPr>
              <a:t>Safety and Security</a:t>
            </a:r>
          </a:p>
          <a:p>
            <a:pPr>
              <a:lnSpc>
                <a:spcPts val="5039"/>
              </a:lnSpc>
            </a:pPr>
            <a:endParaRPr lang="en-US" sz="3599">
              <a:solidFill>
                <a:srgbClr val="000000"/>
              </a:solidFill>
              <a:latin typeface="Josefin Sans Regular"/>
            </a:endParaRPr>
          </a:p>
          <a:p>
            <a:pPr marL="777235" lvl="1" indent="-388618">
              <a:lnSpc>
                <a:spcPts val="5039"/>
              </a:lnSpc>
              <a:buFont typeface="Arial"/>
              <a:buChar char="•"/>
            </a:pPr>
            <a:r>
              <a:rPr lang="en-US" sz="3599">
                <a:solidFill>
                  <a:srgbClr val="000000"/>
                </a:solidFill>
                <a:latin typeface="Josefin Sans Regular"/>
              </a:rPr>
              <a:t>File sharing</a:t>
            </a:r>
          </a:p>
        </p:txBody>
      </p:sp>
      <p:pic>
        <p:nvPicPr>
          <p:cNvPr id="19" name="general technologies" descr="general technologies">
            <a:hlinkClick r:id="" action="ppaction://media"/>
            <a:extLst>
              <a:ext uri="{FF2B5EF4-FFF2-40B4-BE49-F238E27FC236}">
                <a16:creationId xmlns:a16="http://schemas.microsoft.com/office/drawing/2014/main" id="{C50CD772-1265-EC48-BBBF-7317C88B3E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48600" y="4127434"/>
            <a:ext cx="9513644" cy="5360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49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865617" y="-1514003"/>
            <a:ext cx="14006903" cy="1400684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6799" y="2133600"/>
            <a:ext cx="5784603" cy="846011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39725" y="5566984"/>
            <a:ext cx="2117927" cy="240332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13785" y="3649429"/>
            <a:ext cx="2797215" cy="1104900"/>
          </a:xfrm>
          <a:prstGeom prst="rect">
            <a:avLst/>
          </a:prstGeom>
        </p:spPr>
      </p:pic>
      <p:grpSp>
        <p:nvGrpSpPr>
          <p:cNvPr id="7" name="Group 7"/>
          <p:cNvGrpSpPr/>
          <p:nvPr/>
        </p:nvGrpSpPr>
        <p:grpSpPr>
          <a:xfrm>
            <a:off x="1028700" y="1409766"/>
            <a:ext cx="6549283" cy="8160092"/>
            <a:chOff x="0" y="-171450"/>
            <a:chExt cx="8732377" cy="10880122"/>
          </a:xfrm>
        </p:grpSpPr>
        <p:sp>
          <p:nvSpPr>
            <p:cNvPr id="8" name="TextBox 8"/>
            <p:cNvSpPr txBox="1"/>
            <p:nvPr/>
          </p:nvSpPr>
          <p:spPr>
            <a:xfrm>
              <a:off x="162" y="-171450"/>
              <a:ext cx="8732215" cy="2000250"/>
            </a:xfrm>
            <a:prstGeom prst="rect">
              <a:avLst/>
            </a:prstGeom>
          </p:spPr>
          <p:txBody>
            <a:bodyPr lIns="0" tIns="0" rIns="0" bIns="0" rtlCol="0" anchor="t">
              <a:spAutoFit/>
            </a:bodyPr>
            <a:lstStyle/>
            <a:p>
              <a:pPr>
                <a:lnSpc>
                  <a:spcPts val="12599"/>
                </a:lnSpc>
              </a:pPr>
              <a:r>
                <a:rPr lang="en-US" sz="9000">
                  <a:solidFill>
                    <a:srgbClr val="FDC557"/>
                  </a:solidFill>
                  <a:latin typeface="BioRhyme"/>
                </a:rPr>
                <a:t>Resources</a:t>
              </a:r>
            </a:p>
          </p:txBody>
        </p:sp>
        <p:sp>
          <p:nvSpPr>
            <p:cNvPr id="9" name="TextBox 9"/>
            <p:cNvSpPr txBox="1"/>
            <p:nvPr/>
          </p:nvSpPr>
          <p:spPr>
            <a:xfrm>
              <a:off x="0" y="2152911"/>
              <a:ext cx="8201890" cy="8555761"/>
            </a:xfrm>
            <a:prstGeom prst="rect">
              <a:avLst/>
            </a:prstGeom>
          </p:spPr>
          <p:txBody>
            <a:bodyPr lIns="0" tIns="0" rIns="0" bIns="0" rtlCol="0" anchor="t">
              <a:spAutoFit/>
            </a:bodyPr>
            <a:lstStyle/>
            <a:p>
              <a:pPr>
                <a:lnSpc>
                  <a:spcPts val="4200"/>
                </a:lnSpc>
              </a:pPr>
              <a:r>
                <a:rPr lang="en-US" sz="3000" dirty="0">
                  <a:solidFill>
                    <a:srgbClr val="FFFFFF"/>
                  </a:solidFill>
                  <a:latin typeface="Kollektif"/>
                </a:rPr>
                <a:t>For more resources on how to improve your digital wellbeing check out our Digital Skills Awareness course.</a:t>
              </a:r>
            </a:p>
            <a:p>
              <a:pPr>
                <a:lnSpc>
                  <a:spcPts val="4200"/>
                </a:lnSpc>
              </a:pPr>
              <a:endParaRPr lang="en-US" sz="3000" dirty="0">
                <a:solidFill>
                  <a:srgbClr val="FFFFFF"/>
                </a:solidFill>
                <a:latin typeface="Kollektif"/>
              </a:endParaRPr>
            </a:p>
            <a:p>
              <a:pPr>
                <a:lnSpc>
                  <a:spcPts val="4200"/>
                </a:lnSpc>
              </a:pPr>
              <a:r>
                <a:rPr lang="en-US" sz="3000" dirty="0">
                  <a:solidFill>
                    <a:srgbClr val="FFFFFF"/>
                  </a:solidFill>
                  <a:latin typeface="Kollektif"/>
                </a:rPr>
                <a:t>Today's slides and links can be found in Unit 4: Getting </a:t>
              </a:r>
              <a:r>
                <a:rPr lang="en-US" sz="3000" dirty="0" err="1">
                  <a:solidFill>
                    <a:srgbClr val="FFFFFF"/>
                  </a:solidFill>
                  <a:latin typeface="Kollektif"/>
                </a:rPr>
                <a:t>Organised</a:t>
              </a:r>
              <a:r>
                <a:rPr lang="en-US" sz="3000" dirty="0">
                  <a:solidFill>
                    <a:srgbClr val="FFFFFF"/>
                  </a:solidFill>
                  <a:latin typeface="Kollektif"/>
                </a:rPr>
                <a:t>, Digital Wellbeing.</a:t>
              </a:r>
            </a:p>
            <a:p>
              <a:pPr>
                <a:lnSpc>
                  <a:spcPts val="4200"/>
                </a:lnSpc>
              </a:pPr>
              <a:endParaRPr lang="en-US" sz="3000" dirty="0">
                <a:solidFill>
                  <a:srgbClr val="FFFFFF"/>
                </a:solidFill>
                <a:latin typeface="Kollektif"/>
              </a:endParaRPr>
            </a:p>
            <a:p>
              <a:pPr>
                <a:lnSpc>
                  <a:spcPts val="4200"/>
                </a:lnSpc>
              </a:pPr>
              <a:r>
                <a:rPr lang="en-US" dirty="0"/>
                <a:t>This work is licensed under a </a:t>
              </a:r>
              <a:r>
                <a:rPr lang="en-US" dirty="0">
                  <a:hlinkClick r:id="rId8"/>
                </a:rPr>
                <a:t>Creative Commons Attribution-NonCommercial 4.0 International (CC BY-NC 4.0)</a:t>
              </a:r>
              <a:r>
                <a:rPr lang="en-US" dirty="0"/>
                <a:t> </a:t>
              </a:r>
              <a:endParaRPr lang="en-US" dirty="0">
                <a:solidFill>
                  <a:srgbClr val="FFFFFF"/>
                </a:solidFill>
                <a:latin typeface="Kollektif"/>
              </a:endParaRPr>
            </a:p>
            <a:p>
              <a:pPr>
                <a:lnSpc>
                  <a:spcPts val="4200"/>
                </a:lnSpc>
              </a:pPr>
              <a:endParaRPr lang="en-US" sz="3000" dirty="0">
                <a:solidFill>
                  <a:srgbClr val="FFFFFF"/>
                </a:solidFill>
                <a:latin typeface="Kollektif"/>
              </a:endParaRPr>
            </a:p>
          </p:txBody>
        </p:sp>
      </p:grpSp>
      <p:sp>
        <p:nvSpPr>
          <p:cNvPr id="10" name="TextBox 10"/>
          <p:cNvSpPr txBox="1"/>
          <p:nvPr/>
        </p:nvSpPr>
        <p:spPr>
          <a:xfrm>
            <a:off x="16827738" y="411961"/>
            <a:ext cx="993663" cy="254635"/>
          </a:xfrm>
          <a:prstGeom prst="rect">
            <a:avLst/>
          </a:prstGeom>
        </p:spPr>
        <p:txBody>
          <a:bodyPr lIns="0" tIns="0" rIns="0" bIns="0" rtlCol="0" anchor="t">
            <a:spAutoFit/>
          </a:bodyPr>
          <a:lstStyle/>
          <a:p>
            <a:pPr algn="r">
              <a:lnSpc>
                <a:spcPts val="2239"/>
              </a:lnSpc>
              <a:spcBef>
                <a:spcPct val="0"/>
              </a:spcBef>
            </a:pPr>
            <a:r>
              <a:rPr lang="en-US" sz="1599">
                <a:solidFill>
                  <a:srgbClr val="000000"/>
                </a:solidFill>
                <a:latin typeface="Nourd"/>
              </a:rPr>
              <a:t>12</a:t>
            </a:r>
          </a:p>
        </p:txBody>
      </p:sp>
      <p:pic>
        <p:nvPicPr>
          <p:cNvPr id="11" name="Picture 3">
            <a:extLst>
              <a:ext uri="{FF2B5EF4-FFF2-40B4-BE49-F238E27FC236}">
                <a16:creationId xmlns:a16="http://schemas.microsoft.com/office/drawing/2014/main" id="{7404B038-83A4-9C46-8FD8-615646DA3ACD}"/>
              </a:ext>
            </a:extLst>
          </p:cNvPr>
          <p:cNvPicPr>
            <a:picLocks noChangeAspect="1"/>
          </p:cNvPicPr>
          <p:nvPr/>
        </p:nvPicPr>
        <p:blipFill>
          <a:blip r:embed="rId9"/>
          <a:stretch>
            <a:fillRect/>
          </a:stretch>
        </p:blipFill>
        <p:spPr>
          <a:xfrm>
            <a:off x="1056132" y="9309325"/>
            <a:ext cx="1481991" cy="5210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1F2"/>
        </a:solidFill>
        <a:effectLst/>
      </p:bgPr>
    </p:bg>
    <p:spTree>
      <p:nvGrpSpPr>
        <p:cNvPr id="1" name=""/>
        <p:cNvGrpSpPr/>
        <p:nvPr/>
      </p:nvGrpSpPr>
      <p:grpSpPr>
        <a:xfrm>
          <a:off x="0" y="0"/>
          <a:ext cx="0" cy="0"/>
          <a:chOff x="0" y="0"/>
          <a:chExt cx="0" cy="0"/>
        </a:xfrm>
      </p:grpSpPr>
      <p:sp>
        <p:nvSpPr>
          <p:cNvPr id="2" name="TextBox 2"/>
          <p:cNvSpPr txBox="1"/>
          <p:nvPr/>
        </p:nvSpPr>
        <p:spPr>
          <a:xfrm>
            <a:off x="2411760" y="4312285"/>
            <a:ext cx="13464480" cy="1500505"/>
          </a:xfrm>
          <a:prstGeom prst="rect">
            <a:avLst/>
          </a:prstGeom>
        </p:spPr>
        <p:txBody>
          <a:bodyPr lIns="0" tIns="0" rIns="0" bIns="0" rtlCol="0" anchor="t">
            <a:spAutoFit/>
          </a:bodyPr>
          <a:lstStyle/>
          <a:p>
            <a:pPr algn="ctr">
              <a:lnSpc>
                <a:spcPts val="12319"/>
              </a:lnSpc>
            </a:pPr>
            <a:r>
              <a:rPr lang="en-US" sz="8799">
                <a:solidFill>
                  <a:srgbClr val="000000"/>
                </a:solidFill>
                <a:latin typeface="BioRhyme"/>
              </a:rPr>
              <a:t>Reflection &amp; Questions</a:t>
            </a:r>
          </a:p>
        </p:txBody>
      </p:sp>
      <p:pic>
        <p:nvPicPr>
          <p:cNvPr id="3" name="Picture 3"/>
          <p:cNvPicPr>
            <a:picLocks noChangeAspect="1"/>
          </p:cNvPicPr>
          <p:nvPr/>
        </p:nvPicPr>
        <p:blipFill>
          <a:blip r:embed="rId2">
            <a:alphaModFix amt="9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71602" y="6515284"/>
            <a:ext cx="4473322" cy="4473322"/>
          </a:xfrm>
          <a:prstGeom prst="rect">
            <a:avLst/>
          </a:prstGeom>
        </p:spPr>
      </p:pic>
      <p:grpSp>
        <p:nvGrpSpPr>
          <p:cNvPr id="4" name="Group 4"/>
          <p:cNvGrpSpPr>
            <a:grpSpLocks noChangeAspect="1"/>
          </p:cNvGrpSpPr>
          <p:nvPr/>
        </p:nvGrpSpPr>
        <p:grpSpPr>
          <a:xfrm>
            <a:off x="2044532" y="2081899"/>
            <a:ext cx="1054435" cy="1054435"/>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95D45"/>
            </a:solidFill>
          </p:spPr>
        </p:sp>
      </p:grpSp>
      <p:grpSp>
        <p:nvGrpSpPr>
          <p:cNvPr id="6" name="Group 6"/>
          <p:cNvGrpSpPr>
            <a:grpSpLocks noChangeAspect="1"/>
          </p:cNvGrpSpPr>
          <p:nvPr/>
        </p:nvGrpSpPr>
        <p:grpSpPr>
          <a:xfrm>
            <a:off x="15349023" y="8203865"/>
            <a:ext cx="1054435" cy="1054435"/>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A497"/>
            </a:solidFill>
          </p:spPr>
        </p:sp>
      </p:grpSp>
    </p:spTree>
    <p:extLst>
      <p:ext uri="{BB962C8B-B14F-4D97-AF65-F5344CB8AC3E}">
        <p14:creationId xmlns:p14="http://schemas.microsoft.com/office/powerpoint/2010/main" val="366133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0315" y="4650932"/>
            <a:ext cx="7290510" cy="3873084"/>
          </a:xfrm>
          <a:prstGeom prst="rect">
            <a:avLst/>
          </a:prstGeom>
        </p:spPr>
      </p:pic>
      <p:sp>
        <p:nvSpPr>
          <p:cNvPr id="3" name="TextBox 3"/>
          <p:cNvSpPr txBox="1"/>
          <p:nvPr/>
        </p:nvSpPr>
        <p:spPr>
          <a:xfrm>
            <a:off x="1181292" y="5756259"/>
            <a:ext cx="6857405" cy="1500505"/>
          </a:xfrm>
          <a:prstGeom prst="rect">
            <a:avLst/>
          </a:prstGeom>
        </p:spPr>
        <p:txBody>
          <a:bodyPr lIns="0" tIns="0" rIns="0" bIns="0" rtlCol="0" anchor="t">
            <a:spAutoFit/>
          </a:bodyPr>
          <a:lstStyle/>
          <a:p>
            <a:pPr algn="ctr">
              <a:lnSpc>
                <a:spcPts val="12319"/>
              </a:lnSpc>
              <a:spcBef>
                <a:spcPct val="0"/>
              </a:spcBef>
            </a:pPr>
            <a:r>
              <a:rPr lang="en-US" sz="8799">
                <a:solidFill>
                  <a:srgbClr val="F2F1F2"/>
                </a:solidFill>
                <a:latin typeface="BioRhyme"/>
              </a:rPr>
              <a:t>Thank you!</a:t>
            </a:r>
          </a:p>
        </p:txBody>
      </p:sp>
    </p:spTree>
    <p:extLst>
      <p:ext uri="{BB962C8B-B14F-4D97-AF65-F5344CB8AC3E}">
        <p14:creationId xmlns:p14="http://schemas.microsoft.com/office/powerpoint/2010/main" val="2380050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3731-E429-433A-BBCD-539304944964}"/>
              </a:ext>
            </a:extLst>
          </p:cNvPr>
          <p:cNvSpPr>
            <a:spLocks noGrp="1"/>
          </p:cNvSpPr>
          <p:nvPr>
            <p:ph type="title"/>
          </p:nvPr>
        </p:nvSpPr>
        <p:spPr/>
        <p:txBody>
          <a:bodyPr/>
          <a:lstStyle/>
          <a:p>
            <a:r>
              <a:rPr lang="en-US"/>
              <a:t>Recording</a:t>
            </a:r>
          </a:p>
        </p:txBody>
      </p:sp>
      <p:sp>
        <p:nvSpPr>
          <p:cNvPr id="3" name="Content Placeholder 2">
            <a:extLst>
              <a:ext uri="{FF2B5EF4-FFF2-40B4-BE49-F238E27FC236}">
                <a16:creationId xmlns:a16="http://schemas.microsoft.com/office/drawing/2014/main" id="{22BAA5AA-8C74-4022-8E8A-A28070FE0E22}"/>
              </a:ext>
            </a:extLst>
          </p:cNvPr>
          <p:cNvSpPr>
            <a:spLocks noGrp="1"/>
          </p:cNvSpPr>
          <p:nvPr>
            <p:ph idx="1"/>
          </p:nvPr>
        </p:nvSpPr>
        <p:spPr/>
        <p:txBody>
          <a:bodyPr vert="horz" lIns="137160" tIns="68580" rIns="137160" bIns="68580" rtlCol="0" anchor="t">
            <a:normAutofit fontScale="85000" lnSpcReduction="20000"/>
          </a:bodyPr>
          <a:lstStyle/>
          <a:p>
            <a:r>
              <a:rPr lang="en-US">
                <a:ea typeface="+mn-lt"/>
                <a:cs typeface="+mn-lt"/>
              </a:rPr>
              <a:t>This session will now be recorded. Any further information that you provide during a session is optional and in doing so you give us consent to process this information.</a:t>
            </a:r>
            <a:endParaRPr lang="en-US"/>
          </a:p>
          <a:p>
            <a:pPr marL="0" indent="0">
              <a:buNone/>
            </a:pPr>
            <a:endParaRPr lang="en-US">
              <a:ea typeface="+mn-lt"/>
              <a:cs typeface="+mn-lt"/>
            </a:endParaRPr>
          </a:p>
          <a:p>
            <a:r>
              <a:rPr lang="en-US">
                <a:ea typeface="+mn-lt"/>
                <a:cs typeface="+mn-lt"/>
              </a:rPr>
              <a:t>These recordings will be stored by the University of Limerick for one year and may be published on our website during that time.</a:t>
            </a:r>
            <a:endParaRPr lang="en-US"/>
          </a:p>
          <a:p>
            <a:endParaRPr lang="en-US">
              <a:ea typeface="+mn-lt"/>
              <a:cs typeface="+mn-lt"/>
            </a:endParaRPr>
          </a:p>
          <a:p>
            <a:r>
              <a:rPr lang="en-US">
                <a:ea typeface="+mn-lt"/>
                <a:cs typeface="+mn-lt"/>
              </a:rPr>
              <a:t>By taking part in a session you give us your consent to process any information you provide during it.</a:t>
            </a:r>
            <a:endParaRPr lang="en-US"/>
          </a:p>
          <a:p>
            <a:endParaRPr lang="en-US"/>
          </a:p>
        </p:txBody>
      </p:sp>
    </p:spTree>
    <p:extLst>
      <p:ext uri="{BB962C8B-B14F-4D97-AF65-F5344CB8AC3E}">
        <p14:creationId xmlns:p14="http://schemas.microsoft.com/office/powerpoint/2010/main" val="4140941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5F2CFA00-1811-451C-A8B0-FABDB3EC9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3807" y="2195116"/>
            <a:ext cx="5782418" cy="2327423"/>
          </a:xfrm>
          <a:prstGeom prst="rect">
            <a:avLst/>
          </a:prstGeom>
        </p:spPr>
      </p:pic>
      <p:pic>
        <p:nvPicPr>
          <p:cNvPr id="2" name="Picture 1">
            <a:extLst>
              <a:ext uri="{FF2B5EF4-FFF2-40B4-BE49-F238E27FC236}">
                <a16:creationId xmlns:a16="http://schemas.microsoft.com/office/drawing/2014/main" id="{7499E1DD-D788-4149-8670-9BA4103F8F2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11543809" y="5764463"/>
            <a:ext cx="5782418" cy="14636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 company name&#10;&#10;Description automatically generated">
            <a:extLst>
              <a:ext uri="{FF2B5EF4-FFF2-40B4-BE49-F238E27FC236}">
                <a16:creationId xmlns:a16="http://schemas.microsoft.com/office/drawing/2014/main" id="{7686721C-434E-413B-82BB-1B2E4C40D5B5}"/>
              </a:ext>
            </a:extLst>
          </p:cNvPr>
          <p:cNvPicPr>
            <a:picLocks noChangeAspect="1"/>
          </p:cNvPicPr>
          <p:nvPr/>
        </p:nvPicPr>
        <p:blipFill rotWithShape="1">
          <a:blip r:embed="rId5">
            <a:extLst>
              <a:ext uri="{28A0092B-C50C-407E-A947-70E740481C1C}">
                <a14:useLocalDpi xmlns:a14="http://schemas.microsoft.com/office/drawing/2010/main" val="0"/>
              </a:ext>
            </a:extLst>
          </a:blip>
          <a:srcRect l="14582" r="12628"/>
          <a:stretch/>
        </p:blipFill>
        <p:spPr>
          <a:xfrm>
            <a:off x="1254034" y="889948"/>
            <a:ext cx="9248504" cy="7147016"/>
          </a:xfrm>
          <a:prstGeom prst="rect">
            <a:avLst/>
          </a:prstGeom>
        </p:spPr>
      </p:pic>
    </p:spTree>
    <p:extLst>
      <p:ext uri="{BB962C8B-B14F-4D97-AF65-F5344CB8AC3E}">
        <p14:creationId xmlns:p14="http://schemas.microsoft.com/office/powerpoint/2010/main" val="290763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766349" y="-2391855"/>
            <a:ext cx="14579408" cy="14196698"/>
          </a:xfrm>
          <a:prstGeom prst="rect">
            <a:avLst/>
          </a:prstGeom>
        </p:spPr>
      </p:pic>
      <p:pic>
        <p:nvPicPr>
          <p:cNvPr id="3" name="Picture 3"/>
          <p:cNvPicPr>
            <a:picLocks noChangeAspect="1"/>
          </p:cNvPicPr>
          <p:nvPr/>
        </p:nvPicPr>
        <p:blipFill>
          <a:blip r:embed="rId4"/>
          <a:srcRect/>
          <a:stretch>
            <a:fillRect/>
          </a:stretch>
        </p:blipFill>
        <p:spPr>
          <a:xfrm>
            <a:off x="3258538" y="1832927"/>
            <a:ext cx="11770925" cy="6621145"/>
          </a:xfrm>
          <a:prstGeom prst="rect">
            <a:avLst/>
          </a:prstGeom>
        </p:spPr>
      </p:pic>
    </p:spTree>
    <p:extLst>
      <p:ext uri="{BB962C8B-B14F-4D97-AF65-F5344CB8AC3E}">
        <p14:creationId xmlns:p14="http://schemas.microsoft.com/office/powerpoint/2010/main" val="434265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854296" y="-1954849"/>
            <a:ext cx="14579408" cy="14196698"/>
          </a:xfrm>
          <a:prstGeom prst="rect">
            <a:avLst/>
          </a:prstGeom>
        </p:spPr>
      </p:pic>
      <p:pic>
        <p:nvPicPr>
          <p:cNvPr id="3" name="Picture 3"/>
          <p:cNvPicPr>
            <a:picLocks noChangeAspect="1"/>
          </p:cNvPicPr>
          <p:nvPr/>
        </p:nvPicPr>
        <p:blipFill>
          <a:blip r:embed="rId4"/>
          <a:srcRect/>
          <a:stretch>
            <a:fillRect/>
          </a:stretch>
        </p:blipFill>
        <p:spPr>
          <a:xfrm>
            <a:off x="3258538" y="1832927"/>
            <a:ext cx="11770925" cy="6621145"/>
          </a:xfrm>
          <a:prstGeom prst="rect">
            <a:avLst/>
          </a:prstGeom>
        </p:spPr>
      </p:pic>
    </p:spTree>
    <p:extLst>
      <p:ext uri="{BB962C8B-B14F-4D97-AF65-F5344CB8AC3E}">
        <p14:creationId xmlns:p14="http://schemas.microsoft.com/office/powerpoint/2010/main" val="195004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F9A"/>
        </a:solidFill>
        <a:effectLst/>
      </p:bgPr>
    </p:bg>
    <p:spTree>
      <p:nvGrpSpPr>
        <p:cNvPr id="1" name=""/>
        <p:cNvGrpSpPr/>
        <p:nvPr/>
      </p:nvGrpSpPr>
      <p:grpSpPr>
        <a:xfrm>
          <a:off x="0" y="0"/>
          <a:ext cx="0" cy="0"/>
          <a:chOff x="0" y="0"/>
          <a:chExt cx="0" cy="0"/>
        </a:xfrm>
      </p:grpSpPr>
      <p:grpSp>
        <p:nvGrpSpPr>
          <p:cNvPr id="2" name="Group 2"/>
          <p:cNvGrpSpPr/>
          <p:nvPr/>
        </p:nvGrpSpPr>
        <p:grpSpPr>
          <a:xfrm>
            <a:off x="-2678569" y="-6608380"/>
            <a:ext cx="15276598" cy="1527659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 name="Group 4"/>
          <p:cNvGrpSpPr/>
          <p:nvPr/>
        </p:nvGrpSpPr>
        <p:grpSpPr>
          <a:xfrm>
            <a:off x="14755062" y="-1105703"/>
            <a:ext cx="4283649" cy="428364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6" name="Group 6"/>
          <p:cNvGrpSpPr/>
          <p:nvPr/>
        </p:nvGrpSpPr>
        <p:grpSpPr>
          <a:xfrm>
            <a:off x="12012659" y="6604693"/>
            <a:ext cx="5484806" cy="548480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8" name="Group 8"/>
          <p:cNvGrpSpPr/>
          <p:nvPr/>
        </p:nvGrpSpPr>
        <p:grpSpPr>
          <a:xfrm>
            <a:off x="13655289" y="815012"/>
            <a:ext cx="427377" cy="42737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F1F2"/>
            </a:solidFill>
          </p:spPr>
        </p:sp>
      </p:grpSp>
      <p:grpSp>
        <p:nvGrpSpPr>
          <p:cNvPr id="10" name="Group 10"/>
          <p:cNvGrpSpPr/>
          <p:nvPr/>
        </p:nvGrpSpPr>
        <p:grpSpPr>
          <a:xfrm>
            <a:off x="9642598" y="1442434"/>
            <a:ext cx="743991" cy="74399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12" name="Group 12"/>
          <p:cNvGrpSpPr/>
          <p:nvPr/>
        </p:nvGrpSpPr>
        <p:grpSpPr>
          <a:xfrm>
            <a:off x="12842135" y="2908181"/>
            <a:ext cx="269766" cy="26976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4" name="Group 14"/>
          <p:cNvGrpSpPr/>
          <p:nvPr/>
        </p:nvGrpSpPr>
        <p:grpSpPr>
          <a:xfrm>
            <a:off x="8193984" y="6786289"/>
            <a:ext cx="732390" cy="7323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F1F2"/>
            </a:solidFill>
          </p:spPr>
        </p:sp>
      </p:grpSp>
      <p:grpSp>
        <p:nvGrpSpPr>
          <p:cNvPr id="16" name="Group 16"/>
          <p:cNvGrpSpPr/>
          <p:nvPr/>
        </p:nvGrpSpPr>
        <p:grpSpPr>
          <a:xfrm>
            <a:off x="13585679" y="1937931"/>
            <a:ext cx="496986" cy="496986"/>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8" name="Group 18"/>
          <p:cNvGrpSpPr/>
          <p:nvPr/>
        </p:nvGrpSpPr>
        <p:grpSpPr>
          <a:xfrm>
            <a:off x="1240238" y="1242388"/>
            <a:ext cx="355994" cy="355994"/>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20" name="Group 20"/>
          <p:cNvGrpSpPr/>
          <p:nvPr/>
        </p:nvGrpSpPr>
        <p:grpSpPr>
          <a:xfrm>
            <a:off x="6879211" y="8324060"/>
            <a:ext cx="435059" cy="435059"/>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pic>
        <p:nvPicPr>
          <p:cNvPr id="22" name="Picture 22"/>
          <p:cNvPicPr>
            <a:picLocks noChangeAspect="1"/>
          </p:cNvPicPr>
          <p:nvPr/>
        </p:nvPicPr>
        <p:blipFill>
          <a:blip r:embed="rId2"/>
          <a:srcRect/>
          <a:stretch>
            <a:fillRect/>
          </a:stretch>
        </p:blipFill>
        <p:spPr>
          <a:xfrm>
            <a:off x="15414513" y="691509"/>
            <a:ext cx="2554510" cy="1122920"/>
          </a:xfrm>
          <a:prstGeom prst="rect">
            <a:avLst/>
          </a:prstGeom>
        </p:spPr>
      </p:pic>
      <p:grpSp>
        <p:nvGrpSpPr>
          <p:cNvPr id="23" name="Group 23"/>
          <p:cNvGrpSpPr/>
          <p:nvPr/>
        </p:nvGrpSpPr>
        <p:grpSpPr>
          <a:xfrm>
            <a:off x="1094839" y="3196918"/>
            <a:ext cx="15663068" cy="3212116"/>
            <a:chOff x="0" y="0"/>
            <a:chExt cx="20884091" cy="4282822"/>
          </a:xfrm>
        </p:grpSpPr>
        <p:sp>
          <p:nvSpPr>
            <p:cNvPr id="24" name="TextBox 24"/>
            <p:cNvSpPr txBox="1"/>
            <p:nvPr/>
          </p:nvSpPr>
          <p:spPr>
            <a:xfrm>
              <a:off x="0" y="1145267"/>
              <a:ext cx="20884091" cy="2209800"/>
            </a:xfrm>
            <a:prstGeom prst="rect">
              <a:avLst/>
            </a:prstGeom>
          </p:spPr>
          <p:txBody>
            <a:bodyPr lIns="0" tIns="0" rIns="0" bIns="0" rtlCol="0" anchor="t">
              <a:spAutoFit/>
            </a:bodyPr>
            <a:lstStyle/>
            <a:p>
              <a:pPr>
                <a:lnSpc>
                  <a:spcPts val="12000"/>
                </a:lnSpc>
              </a:pPr>
              <a:r>
                <a:rPr lang="en-US" sz="12000">
                  <a:solidFill>
                    <a:srgbClr val="FDC557"/>
                  </a:solidFill>
                  <a:latin typeface="BioRhyme"/>
                </a:rPr>
                <a:t>Digital Wellbeing</a:t>
              </a:r>
            </a:p>
          </p:txBody>
        </p:sp>
        <p:sp>
          <p:nvSpPr>
            <p:cNvPr id="25" name="TextBox 25"/>
            <p:cNvSpPr txBox="1"/>
            <p:nvPr/>
          </p:nvSpPr>
          <p:spPr>
            <a:xfrm>
              <a:off x="0" y="3316563"/>
              <a:ext cx="20884091" cy="966258"/>
            </a:xfrm>
            <a:prstGeom prst="rect">
              <a:avLst/>
            </a:prstGeom>
          </p:spPr>
          <p:txBody>
            <a:bodyPr lIns="0" tIns="0" rIns="0" bIns="0" rtlCol="0" anchor="t">
              <a:spAutoFit/>
            </a:bodyPr>
            <a:lstStyle/>
            <a:p>
              <a:pPr>
                <a:lnSpc>
                  <a:spcPts val="5600"/>
                </a:lnSpc>
              </a:pPr>
              <a:r>
                <a:rPr lang="en-US" sz="3999">
                  <a:solidFill>
                    <a:srgbClr val="E46044"/>
                  </a:solidFill>
                  <a:latin typeface="Kollektif Bold"/>
                </a:rPr>
                <a:t>A LevUL up Workshop</a:t>
              </a:r>
            </a:p>
          </p:txBody>
        </p:sp>
        <p:sp>
          <p:nvSpPr>
            <p:cNvPr id="26" name="TextBox 26"/>
            <p:cNvSpPr txBox="1"/>
            <p:nvPr/>
          </p:nvSpPr>
          <p:spPr>
            <a:xfrm>
              <a:off x="0" y="-161925"/>
              <a:ext cx="20884091" cy="966258"/>
            </a:xfrm>
            <a:prstGeom prst="rect">
              <a:avLst/>
            </a:prstGeom>
          </p:spPr>
          <p:txBody>
            <a:bodyPr lIns="0" tIns="0" rIns="0" bIns="0" rtlCol="0" anchor="t">
              <a:spAutoFit/>
            </a:bodyPr>
            <a:lstStyle/>
            <a:p>
              <a:pPr>
                <a:lnSpc>
                  <a:spcPts val="5600"/>
                </a:lnSpc>
              </a:pPr>
              <a:r>
                <a:rPr lang="en-US" sz="3999">
                  <a:solidFill>
                    <a:srgbClr val="000000"/>
                  </a:solidFill>
                  <a:latin typeface="Kollektif Bold"/>
                </a:rPr>
                <a:t>Welcome to</a:t>
              </a:r>
            </a:p>
          </p:txBody>
        </p:sp>
      </p:grpSp>
      <p:grpSp>
        <p:nvGrpSpPr>
          <p:cNvPr id="27" name="Group 27"/>
          <p:cNvGrpSpPr/>
          <p:nvPr/>
        </p:nvGrpSpPr>
        <p:grpSpPr>
          <a:xfrm>
            <a:off x="15200825" y="4802976"/>
            <a:ext cx="427377" cy="427377"/>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pic>
        <p:nvPicPr>
          <p:cNvPr id="29" name="Picture 29"/>
          <p:cNvPicPr>
            <a:picLocks noChangeAspect="1"/>
          </p:cNvPicPr>
          <p:nvPr/>
        </p:nvPicPr>
        <p:blipFill>
          <a:blip r:embed="rId3"/>
          <a:srcRect/>
          <a:stretch>
            <a:fillRect/>
          </a:stretch>
        </p:blipFill>
        <p:spPr>
          <a:xfrm>
            <a:off x="11903448" y="6937556"/>
            <a:ext cx="5703229" cy="32080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0" y="5143500"/>
            <a:ext cx="5143500" cy="5143500"/>
          </a:xfrm>
          <a:prstGeom prst="rect">
            <a:avLst/>
          </a:prstGeom>
        </p:spPr>
      </p:pic>
      <p:grpSp>
        <p:nvGrpSpPr>
          <p:cNvPr id="3" name="Group 3"/>
          <p:cNvGrpSpPr>
            <a:grpSpLocks noChangeAspect="1"/>
          </p:cNvGrpSpPr>
          <p:nvPr/>
        </p:nvGrpSpPr>
        <p:grpSpPr>
          <a:xfrm>
            <a:off x="2044532" y="2081899"/>
            <a:ext cx="1054435" cy="1054435"/>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DC557"/>
            </a:solidFill>
          </p:spPr>
        </p:sp>
      </p:grpSp>
      <p:pic>
        <p:nvPicPr>
          <p:cNvPr id="5" name="Picture 5"/>
          <p:cNvPicPr>
            <a:picLocks noChangeAspect="1"/>
          </p:cNvPicPr>
          <p:nvPr/>
        </p:nvPicPr>
        <p:blipFill>
          <a:blip r:embed="rId4"/>
          <a:srcRect/>
          <a:stretch>
            <a:fillRect/>
          </a:stretch>
        </p:blipFill>
        <p:spPr>
          <a:xfrm>
            <a:off x="4854331" y="5692294"/>
            <a:ext cx="1771049" cy="2072933"/>
          </a:xfrm>
          <a:prstGeom prst="rect">
            <a:avLst/>
          </a:prstGeom>
        </p:spPr>
      </p:pic>
      <p:pic>
        <p:nvPicPr>
          <p:cNvPr id="6" name="Picture 6"/>
          <p:cNvPicPr>
            <a:picLocks noChangeAspect="1"/>
          </p:cNvPicPr>
          <p:nvPr/>
        </p:nvPicPr>
        <p:blipFill>
          <a:blip r:embed="rId5"/>
          <a:srcRect/>
          <a:stretch>
            <a:fillRect/>
          </a:stretch>
        </p:blipFill>
        <p:spPr>
          <a:xfrm>
            <a:off x="4752655" y="3136335"/>
            <a:ext cx="1872725" cy="1872725"/>
          </a:xfrm>
          <a:prstGeom prst="rect">
            <a:avLst/>
          </a:prstGeom>
        </p:spPr>
      </p:pic>
      <p:sp>
        <p:nvSpPr>
          <p:cNvPr id="7" name="TextBox 7"/>
          <p:cNvSpPr txBox="1"/>
          <p:nvPr/>
        </p:nvSpPr>
        <p:spPr>
          <a:xfrm>
            <a:off x="5143500" y="1101822"/>
            <a:ext cx="9481401" cy="981075"/>
          </a:xfrm>
          <a:prstGeom prst="rect">
            <a:avLst/>
          </a:prstGeom>
        </p:spPr>
        <p:txBody>
          <a:bodyPr lIns="0" tIns="0" rIns="0" bIns="0" rtlCol="0" anchor="t">
            <a:spAutoFit/>
          </a:bodyPr>
          <a:lstStyle/>
          <a:p>
            <a:pPr>
              <a:lnSpc>
                <a:spcPts val="7800"/>
              </a:lnSpc>
            </a:pPr>
            <a:r>
              <a:rPr lang="en-US" sz="6000">
                <a:solidFill>
                  <a:srgbClr val="0A5D45"/>
                </a:solidFill>
                <a:latin typeface="Muli Regular Bold"/>
              </a:rPr>
              <a:t>Who we are</a:t>
            </a:r>
          </a:p>
        </p:txBody>
      </p:sp>
      <p:grpSp>
        <p:nvGrpSpPr>
          <p:cNvPr id="8" name="Group 8"/>
          <p:cNvGrpSpPr/>
          <p:nvPr/>
        </p:nvGrpSpPr>
        <p:grpSpPr>
          <a:xfrm>
            <a:off x="7037676" y="5742270"/>
            <a:ext cx="9481401" cy="2226725"/>
            <a:chOff x="0" y="0"/>
            <a:chExt cx="12641868" cy="2968967"/>
          </a:xfrm>
        </p:grpSpPr>
        <p:sp>
          <p:nvSpPr>
            <p:cNvPr id="9" name="TextBox 9"/>
            <p:cNvSpPr txBox="1"/>
            <p:nvPr/>
          </p:nvSpPr>
          <p:spPr>
            <a:xfrm>
              <a:off x="0" y="-57150"/>
              <a:ext cx="12641868" cy="698077"/>
            </a:xfrm>
            <a:prstGeom prst="rect">
              <a:avLst/>
            </a:prstGeom>
          </p:spPr>
          <p:txBody>
            <a:bodyPr lIns="0" tIns="0" rIns="0" bIns="0" rtlCol="0" anchor="t">
              <a:spAutoFit/>
            </a:bodyPr>
            <a:lstStyle/>
            <a:p>
              <a:pPr>
                <a:lnSpc>
                  <a:spcPts val="4479"/>
                </a:lnSpc>
                <a:spcBef>
                  <a:spcPct val="0"/>
                </a:spcBef>
              </a:pPr>
              <a:r>
                <a:rPr lang="en-US" sz="3199" u="sng">
                  <a:solidFill>
                    <a:srgbClr val="000000"/>
                  </a:solidFill>
                  <a:latin typeface="Muli Regular Bold"/>
                </a:rPr>
                <a:t>David Moloney</a:t>
              </a:r>
            </a:p>
          </p:txBody>
        </p:sp>
        <p:sp>
          <p:nvSpPr>
            <p:cNvPr id="10" name="TextBox 10"/>
            <p:cNvSpPr txBox="1"/>
            <p:nvPr/>
          </p:nvSpPr>
          <p:spPr>
            <a:xfrm>
              <a:off x="0" y="1010119"/>
              <a:ext cx="12641868" cy="1958848"/>
            </a:xfrm>
            <a:prstGeom prst="rect">
              <a:avLst/>
            </a:prstGeom>
          </p:spPr>
          <p:txBody>
            <a:bodyPr lIns="0" tIns="0" rIns="0" bIns="0" rtlCol="0" anchor="t">
              <a:spAutoFit/>
            </a:bodyPr>
            <a:lstStyle/>
            <a:p>
              <a:pPr>
                <a:lnSpc>
                  <a:spcPts val="4035"/>
                </a:lnSpc>
              </a:pPr>
              <a:r>
                <a:rPr lang="en-US" sz="2690">
                  <a:solidFill>
                    <a:srgbClr val="000000"/>
                  </a:solidFill>
                  <a:latin typeface="Arimo Bold"/>
                </a:rPr>
                <a:t>UL Project Lead, Enhancing Digital Teaching and Learning (EDTL) project, Centre for Transformative Learning​</a:t>
              </a:r>
            </a:p>
            <a:p>
              <a:pPr>
                <a:lnSpc>
                  <a:spcPts val="4035"/>
                </a:lnSpc>
              </a:pPr>
              <a:endParaRPr lang="en-US" sz="2690">
                <a:solidFill>
                  <a:srgbClr val="000000"/>
                </a:solidFill>
                <a:latin typeface="Arimo Bold"/>
              </a:endParaRPr>
            </a:p>
          </p:txBody>
        </p:sp>
      </p:grpSp>
      <p:sp>
        <p:nvSpPr>
          <p:cNvPr id="11" name="TextBox 11"/>
          <p:cNvSpPr txBox="1"/>
          <p:nvPr/>
        </p:nvSpPr>
        <p:spPr>
          <a:xfrm>
            <a:off x="13504167" y="9001080"/>
            <a:ext cx="3755133" cy="257220"/>
          </a:xfrm>
          <a:prstGeom prst="rect">
            <a:avLst/>
          </a:prstGeom>
        </p:spPr>
        <p:txBody>
          <a:bodyPr lIns="0" tIns="0" rIns="0" bIns="0" rtlCol="0" anchor="t">
            <a:spAutoFit/>
          </a:bodyPr>
          <a:lstStyle/>
          <a:p>
            <a:pPr algn="r">
              <a:lnSpc>
                <a:spcPts val="2240"/>
              </a:lnSpc>
              <a:spcBef>
                <a:spcPct val="0"/>
              </a:spcBef>
            </a:pPr>
            <a:r>
              <a:rPr lang="en-US" sz="1600">
                <a:solidFill>
                  <a:srgbClr val="F8F8F8"/>
                </a:solidFill>
                <a:latin typeface="Muli Regular Bold"/>
              </a:rPr>
              <a:t>COMPANY CULTURE BOOK</a:t>
            </a:r>
          </a:p>
        </p:txBody>
      </p:sp>
      <p:grpSp>
        <p:nvGrpSpPr>
          <p:cNvPr id="12" name="Group 12"/>
          <p:cNvGrpSpPr/>
          <p:nvPr/>
        </p:nvGrpSpPr>
        <p:grpSpPr>
          <a:xfrm>
            <a:off x="7037676" y="3136335"/>
            <a:ext cx="9481401" cy="1721900"/>
            <a:chOff x="0" y="0"/>
            <a:chExt cx="12641868" cy="2295867"/>
          </a:xfrm>
        </p:grpSpPr>
        <p:sp>
          <p:nvSpPr>
            <p:cNvPr id="13" name="TextBox 13"/>
            <p:cNvSpPr txBox="1"/>
            <p:nvPr/>
          </p:nvSpPr>
          <p:spPr>
            <a:xfrm>
              <a:off x="0" y="-57150"/>
              <a:ext cx="12641868" cy="698077"/>
            </a:xfrm>
            <a:prstGeom prst="rect">
              <a:avLst/>
            </a:prstGeom>
          </p:spPr>
          <p:txBody>
            <a:bodyPr lIns="0" tIns="0" rIns="0" bIns="0" rtlCol="0" anchor="t">
              <a:spAutoFit/>
            </a:bodyPr>
            <a:lstStyle/>
            <a:p>
              <a:pPr>
                <a:lnSpc>
                  <a:spcPts val="4479"/>
                </a:lnSpc>
                <a:spcBef>
                  <a:spcPct val="0"/>
                </a:spcBef>
              </a:pPr>
              <a:r>
                <a:rPr lang="en-US" sz="3199" u="sng">
                  <a:solidFill>
                    <a:srgbClr val="000000"/>
                  </a:solidFill>
                  <a:latin typeface="Muli Regular Bold"/>
                </a:rPr>
                <a:t>Jasmine Ryan</a:t>
              </a:r>
            </a:p>
          </p:txBody>
        </p:sp>
        <p:sp>
          <p:nvSpPr>
            <p:cNvPr id="14" name="TextBox 14"/>
            <p:cNvSpPr txBox="1"/>
            <p:nvPr/>
          </p:nvSpPr>
          <p:spPr>
            <a:xfrm>
              <a:off x="0" y="1010119"/>
              <a:ext cx="12641868" cy="1285747"/>
            </a:xfrm>
            <a:prstGeom prst="rect">
              <a:avLst/>
            </a:prstGeom>
          </p:spPr>
          <p:txBody>
            <a:bodyPr lIns="0" tIns="0" rIns="0" bIns="0" rtlCol="0" anchor="t">
              <a:spAutoFit/>
            </a:bodyPr>
            <a:lstStyle/>
            <a:p>
              <a:pPr>
                <a:lnSpc>
                  <a:spcPts val="4035"/>
                </a:lnSpc>
              </a:pPr>
              <a:r>
                <a:rPr lang="en-US" sz="2690">
                  <a:solidFill>
                    <a:srgbClr val="000000"/>
                  </a:solidFill>
                  <a:latin typeface="Arimo Bold"/>
                </a:rPr>
                <a:t>UL Student Associate Intern, Enhancing Digital Teaching and Learning (EDTL) project, Centre for Transformative Learning​</a:t>
              </a:r>
            </a:p>
          </p:txBody>
        </p:sp>
      </p:grpSp>
    </p:spTree>
    <p:extLst>
      <p:ext uri="{BB962C8B-B14F-4D97-AF65-F5344CB8AC3E}">
        <p14:creationId xmlns:p14="http://schemas.microsoft.com/office/powerpoint/2010/main" val="148798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706523" y="666596"/>
            <a:ext cx="4427286" cy="442728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sp>
        <p:nvSpPr>
          <p:cNvPr id="4" name="TextBox 4"/>
          <p:cNvSpPr txBox="1"/>
          <p:nvPr/>
        </p:nvSpPr>
        <p:spPr>
          <a:xfrm>
            <a:off x="1368837" y="2119827"/>
            <a:ext cx="7219950" cy="1368425"/>
          </a:xfrm>
          <a:prstGeom prst="rect">
            <a:avLst/>
          </a:prstGeom>
        </p:spPr>
        <p:txBody>
          <a:bodyPr lIns="0" tIns="0" rIns="0" bIns="0" rtlCol="0" anchor="t">
            <a:spAutoFit/>
          </a:bodyPr>
          <a:lstStyle/>
          <a:p>
            <a:pPr>
              <a:lnSpc>
                <a:spcPts val="11200"/>
              </a:lnSpc>
            </a:pPr>
            <a:r>
              <a:rPr lang="en-US" sz="8000">
                <a:solidFill>
                  <a:srgbClr val="FFFFFF"/>
                </a:solidFill>
                <a:latin typeface="BioRhyme"/>
              </a:rPr>
              <a:t>AIMS</a:t>
            </a:r>
          </a:p>
        </p:txBody>
      </p:sp>
      <p:grpSp>
        <p:nvGrpSpPr>
          <p:cNvPr id="5" name="Group 5"/>
          <p:cNvGrpSpPr/>
          <p:nvPr/>
        </p:nvGrpSpPr>
        <p:grpSpPr>
          <a:xfrm>
            <a:off x="5353966" y="4182442"/>
            <a:ext cx="12086047" cy="5075858"/>
            <a:chOff x="0" y="0"/>
            <a:chExt cx="1913890" cy="803789"/>
          </a:xfrm>
        </p:grpSpPr>
        <p:sp>
          <p:nvSpPr>
            <p:cNvPr id="6" name="Freeform 6"/>
            <p:cNvSpPr/>
            <p:nvPr/>
          </p:nvSpPr>
          <p:spPr>
            <a:xfrm>
              <a:off x="0" y="0"/>
              <a:ext cx="1913890" cy="803789"/>
            </a:xfrm>
            <a:custGeom>
              <a:avLst/>
              <a:gdLst/>
              <a:ahLst/>
              <a:cxnLst/>
              <a:rect l="l" t="t" r="r" b="b"/>
              <a:pathLst>
                <a:path w="1913890" h="803789">
                  <a:moveTo>
                    <a:pt x="1789430" y="803789"/>
                  </a:moveTo>
                  <a:lnTo>
                    <a:pt x="124460" y="803789"/>
                  </a:lnTo>
                  <a:cubicBezTo>
                    <a:pt x="55880" y="803789"/>
                    <a:pt x="0" y="747909"/>
                    <a:pt x="0" y="679329"/>
                  </a:cubicBezTo>
                  <a:lnTo>
                    <a:pt x="0" y="124460"/>
                  </a:lnTo>
                  <a:cubicBezTo>
                    <a:pt x="0" y="55880"/>
                    <a:pt x="55880" y="0"/>
                    <a:pt x="124460" y="0"/>
                  </a:cubicBezTo>
                  <a:lnTo>
                    <a:pt x="1789430" y="0"/>
                  </a:lnTo>
                  <a:cubicBezTo>
                    <a:pt x="1858010" y="0"/>
                    <a:pt x="1913890" y="55880"/>
                    <a:pt x="1913890" y="124460"/>
                  </a:cubicBezTo>
                  <a:lnTo>
                    <a:pt x="1913890" y="679329"/>
                  </a:lnTo>
                  <a:cubicBezTo>
                    <a:pt x="1913890" y="747909"/>
                    <a:pt x="1858010" y="803789"/>
                    <a:pt x="1789430" y="803789"/>
                  </a:cubicBezTo>
                  <a:close/>
                </a:path>
              </a:pathLst>
            </a:custGeom>
            <a:solidFill>
              <a:srgbClr val="009F9A">
                <a:alpha val="22745"/>
              </a:srgbClr>
            </a:solidFill>
          </p:spPr>
        </p:sp>
      </p:grpSp>
      <p:grpSp>
        <p:nvGrpSpPr>
          <p:cNvPr id="7" name="Group 7"/>
          <p:cNvGrpSpPr/>
          <p:nvPr/>
        </p:nvGrpSpPr>
        <p:grpSpPr>
          <a:xfrm>
            <a:off x="10550471" y="1195322"/>
            <a:ext cx="846518" cy="8465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9" name="Group 9"/>
          <p:cNvGrpSpPr/>
          <p:nvPr/>
        </p:nvGrpSpPr>
        <p:grpSpPr>
          <a:xfrm>
            <a:off x="5173253" y="9868369"/>
            <a:ext cx="242185" cy="2421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1" name="Group 11"/>
          <p:cNvGrpSpPr/>
          <p:nvPr/>
        </p:nvGrpSpPr>
        <p:grpSpPr>
          <a:xfrm>
            <a:off x="6762443" y="1433711"/>
            <a:ext cx="369739" cy="36973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13" name="Group 13"/>
          <p:cNvGrpSpPr/>
          <p:nvPr/>
        </p:nvGrpSpPr>
        <p:grpSpPr>
          <a:xfrm>
            <a:off x="7939695" y="2880239"/>
            <a:ext cx="381687" cy="38168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5" name="Group 15"/>
          <p:cNvGrpSpPr/>
          <p:nvPr/>
        </p:nvGrpSpPr>
        <p:grpSpPr>
          <a:xfrm>
            <a:off x="16949990" y="8710825"/>
            <a:ext cx="547475" cy="54747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7" name="Group 17"/>
          <p:cNvGrpSpPr/>
          <p:nvPr/>
        </p:nvGrpSpPr>
        <p:grpSpPr>
          <a:xfrm>
            <a:off x="3247468" y="6350808"/>
            <a:ext cx="273738" cy="273738"/>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pic>
        <p:nvPicPr>
          <p:cNvPr id="19" name="Picture 19"/>
          <p:cNvPicPr>
            <a:picLocks noChangeAspect="1"/>
          </p:cNvPicPr>
          <p:nvPr/>
        </p:nvPicPr>
        <p:blipFill>
          <a:blip r:embed="rId2"/>
          <a:srcRect/>
          <a:stretch>
            <a:fillRect/>
          </a:stretch>
        </p:blipFill>
        <p:spPr>
          <a:xfrm>
            <a:off x="513159" y="6624546"/>
            <a:ext cx="3912414" cy="4602840"/>
          </a:xfrm>
          <a:prstGeom prst="rect">
            <a:avLst/>
          </a:prstGeom>
        </p:spPr>
      </p:pic>
      <p:sp>
        <p:nvSpPr>
          <p:cNvPr id="20" name="TextBox 20"/>
          <p:cNvSpPr txBox="1"/>
          <p:nvPr/>
        </p:nvSpPr>
        <p:spPr>
          <a:xfrm>
            <a:off x="6424094" y="4734455"/>
            <a:ext cx="10217732" cy="39763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000000"/>
                </a:solidFill>
                <a:latin typeface="Kollektif"/>
              </a:rPr>
              <a:t>Defining "digital wellbeing" means</a:t>
            </a:r>
          </a:p>
          <a:p>
            <a:pPr>
              <a:lnSpc>
                <a:spcPts val="4480"/>
              </a:lnSpc>
            </a:pPr>
            <a:endParaRPr lang="en-US" sz="3200">
              <a:solidFill>
                <a:srgbClr val="000000"/>
              </a:solidFill>
              <a:latin typeface="Kollektif"/>
            </a:endParaRPr>
          </a:p>
          <a:p>
            <a:pPr marL="690881" lvl="1" indent="-345440">
              <a:lnSpc>
                <a:spcPts val="4480"/>
              </a:lnSpc>
              <a:buFont typeface="Arial"/>
              <a:buChar char="•"/>
            </a:pPr>
            <a:r>
              <a:rPr lang="en-US" sz="3200">
                <a:solidFill>
                  <a:srgbClr val="000000"/>
                </a:solidFill>
                <a:latin typeface="Kollektif"/>
              </a:rPr>
              <a:t>Managing (or hopefully avoiding) digital burnout</a:t>
            </a:r>
          </a:p>
          <a:p>
            <a:pPr>
              <a:lnSpc>
                <a:spcPts val="4480"/>
              </a:lnSpc>
            </a:pPr>
            <a:endParaRPr lang="en-US" sz="3200">
              <a:solidFill>
                <a:srgbClr val="000000"/>
              </a:solidFill>
              <a:latin typeface="Kollektif"/>
            </a:endParaRPr>
          </a:p>
          <a:p>
            <a:pPr marL="690881" lvl="1" indent="-345440">
              <a:lnSpc>
                <a:spcPts val="4480"/>
              </a:lnSpc>
              <a:buFont typeface="Arial"/>
              <a:buChar char="•"/>
            </a:pPr>
            <a:r>
              <a:rPr lang="en-US" sz="3200">
                <a:solidFill>
                  <a:srgbClr val="000000"/>
                </a:solidFill>
                <a:latin typeface="Kollektif"/>
              </a:rPr>
              <a:t>Maintaining a work/life balance</a:t>
            </a:r>
          </a:p>
          <a:p>
            <a:pPr>
              <a:lnSpc>
                <a:spcPts val="4480"/>
              </a:lnSpc>
            </a:pPr>
            <a:endParaRPr lang="en-US" sz="3200">
              <a:solidFill>
                <a:srgbClr val="000000"/>
              </a:solidFill>
              <a:latin typeface="Kollektif"/>
            </a:endParaRPr>
          </a:p>
          <a:p>
            <a:pPr marL="690881" lvl="1" indent="-345440">
              <a:lnSpc>
                <a:spcPts val="4480"/>
              </a:lnSpc>
              <a:buFont typeface="Arial"/>
              <a:buChar char="•"/>
            </a:pPr>
            <a:r>
              <a:rPr lang="en-US" sz="3200">
                <a:solidFill>
                  <a:srgbClr val="000000"/>
                </a:solidFill>
                <a:latin typeface="Kollektif"/>
              </a:rPr>
              <a:t>Your Digital Footprint</a:t>
            </a:r>
          </a:p>
        </p:txBody>
      </p:sp>
      <p:grpSp>
        <p:nvGrpSpPr>
          <p:cNvPr id="21" name="Group 21"/>
          <p:cNvGrpSpPr/>
          <p:nvPr/>
        </p:nvGrpSpPr>
        <p:grpSpPr>
          <a:xfrm>
            <a:off x="16800468" y="2224565"/>
            <a:ext cx="846518" cy="846518"/>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3" name="Group 23"/>
          <p:cNvGrpSpPr/>
          <p:nvPr/>
        </p:nvGrpSpPr>
        <p:grpSpPr>
          <a:xfrm>
            <a:off x="13931592" y="1612607"/>
            <a:ext cx="381687" cy="38168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25" name="Group 25"/>
          <p:cNvGrpSpPr/>
          <p:nvPr/>
        </p:nvGrpSpPr>
        <p:grpSpPr>
          <a:xfrm>
            <a:off x="14313279" y="2647824"/>
            <a:ext cx="381687" cy="38168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155205" y="-2563580"/>
            <a:ext cx="12390566" cy="1239056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 name="Picture 4"/>
          <p:cNvPicPr>
            <a:picLocks noChangeAspect="1"/>
          </p:cNvPicPr>
          <p:nvPr/>
        </p:nvPicPr>
        <p:blipFill>
          <a:blip r:embed="rId2">
            <a:alphaModFix amt="27000"/>
          </a:blip>
          <a:srcRect/>
          <a:stretch>
            <a:fillRect/>
          </a:stretch>
        </p:blipFill>
        <p:spPr>
          <a:xfrm>
            <a:off x="770930" y="9258300"/>
            <a:ext cx="23355523" cy="461271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652" y="4767076"/>
            <a:ext cx="4320025" cy="5739164"/>
          </a:xfrm>
          <a:prstGeom prst="rect">
            <a:avLst/>
          </a:prstGeom>
        </p:spPr>
      </p:pic>
      <p:grpSp>
        <p:nvGrpSpPr>
          <p:cNvPr id="6" name="Group 6"/>
          <p:cNvGrpSpPr/>
          <p:nvPr/>
        </p:nvGrpSpPr>
        <p:grpSpPr>
          <a:xfrm>
            <a:off x="1140663" y="680695"/>
            <a:ext cx="16006674" cy="3156864"/>
            <a:chOff x="0" y="0"/>
            <a:chExt cx="21342233" cy="4209153"/>
          </a:xfrm>
        </p:grpSpPr>
        <p:sp>
          <p:nvSpPr>
            <p:cNvPr id="7" name="TextBox 7"/>
            <p:cNvSpPr txBox="1"/>
            <p:nvPr/>
          </p:nvSpPr>
          <p:spPr>
            <a:xfrm>
              <a:off x="0" y="314325"/>
              <a:ext cx="20542306" cy="1327677"/>
            </a:xfrm>
            <a:prstGeom prst="rect">
              <a:avLst/>
            </a:prstGeom>
          </p:spPr>
          <p:txBody>
            <a:bodyPr lIns="0" tIns="0" rIns="0" bIns="0" rtlCol="0" anchor="t">
              <a:spAutoFit/>
            </a:bodyPr>
            <a:lstStyle/>
            <a:p>
              <a:pPr>
                <a:lnSpc>
                  <a:spcPts val="6493"/>
                </a:lnSpc>
              </a:pPr>
              <a:r>
                <a:rPr lang="en-US" sz="8117">
                  <a:solidFill>
                    <a:srgbClr val="FDC557"/>
                  </a:solidFill>
                  <a:latin typeface="BioRhyme"/>
                </a:rPr>
                <a:t>What is "Digital wellbeing"?</a:t>
              </a:r>
            </a:p>
          </p:txBody>
        </p:sp>
        <p:sp>
          <p:nvSpPr>
            <p:cNvPr id="8" name="TextBox 8"/>
            <p:cNvSpPr txBox="1"/>
            <p:nvPr/>
          </p:nvSpPr>
          <p:spPr>
            <a:xfrm>
              <a:off x="0" y="1656011"/>
              <a:ext cx="21342233" cy="2553141"/>
            </a:xfrm>
            <a:prstGeom prst="rect">
              <a:avLst/>
            </a:prstGeom>
          </p:spPr>
          <p:txBody>
            <a:bodyPr lIns="0" tIns="0" rIns="0" bIns="0" rtlCol="0" anchor="t">
              <a:spAutoFit/>
            </a:bodyPr>
            <a:lstStyle/>
            <a:p>
              <a:pPr>
                <a:lnSpc>
                  <a:spcPts val="3788"/>
                </a:lnSpc>
              </a:pPr>
              <a:endParaRPr/>
            </a:p>
            <a:p>
              <a:pPr algn="ctr">
                <a:lnSpc>
                  <a:spcPts val="3788"/>
                </a:lnSpc>
              </a:pPr>
              <a:r>
                <a:rPr lang="en-US" sz="2705">
                  <a:solidFill>
                    <a:srgbClr val="000000"/>
                  </a:solidFill>
                  <a:latin typeface="Kollektif Bold"/>
                </a:rPr>
                <a:t>Your digital wellbeing is defined by four paramaters: mental, physical, social and emotional.</a:t>
              </a:r>
            </a:p>
            <a:p>
              <a:pPr>
                <a:lnSpc>
                  <a:spcPts val="3788"/>
                </a:lnSpc>
              </a:pPr>
              <a:endParaRPr lang="en-US" sz="2705">
                <a:solidFill>
                  <a:srgbClr val="000000"/>
                </a:solidFill>
                <a:latin typeface="Kollektif Bold"/>
              </a:endParaRPr>
            </a:p>
            <a:p>
              <a:pPr>
                <a:lnSpc>
                  <a:spcPts val="3788"/>
                </a:lnSpc>
              </a:pPr>
              <a:endParaRPr lang="en-US" sz="2705">
                <a:solidFill>
                  <a:srgbClr val="000000"/>
                </a:solidFill>
                <a:latin typeface="Kollektif Bold"/>
              </a:endParaRPr>
            </a:p>
          </p:txBody>
        </p:sp>
      </p:grpSp>
      <p:sp>
        <p:nvSpPr>
          <p:cNvPr id="9" name="TextBox 9"/>
          <p:cNvSpPr txBox="1"/>
          <p:nvPr/>
        </p:nvSpPr>
        <p:spPr>
          <a:xfrm>
            <a:off x="5634965" y="3982678"/>
            <a:ext cx="11512372" cy="4584854"/>
          </a:xfrm>
          <a:prstGeom prst="rect">
            <a:avLst/>
          </a:prstGeom>
        </p:spPr>
        <p:txBody>
          <a:bodyPr lIns="0" tIns="0" rIns="0" bIns="0" rtlCol="0" anchor="t">
            <a:spAutoFit/>
          </a:bodyPr>
          <a:lstStyle/>
          <a:p>
            <a:pPr algn="just">
              <a:lnSpc>
                <a:spcPts val="4016"/>
              </a:lnSpc>
            </a:pPr>
            <a:r>
              <a:rPr lang="en-US" sz="2868">
                <a:solidFill>
                  <a:srgbClr val="000000"/>
                </a:solidFill>
                <a:latin typeface="Kollektif"/>
              </a:rPr>
              <a:t>“The capacity to look after personal health, safety, relationships and work-life balance in digital settings; to use digital tools in pursuit of personal goals (e.g. health and fitness) and to participate in social and community activities; to act safely and responsibly in digital environments; to negotiate and resolve conflict; to manage digital workload, overload and distraction; to act with concern for the human and natural environment when using digital tools. An understanding of the benefits and risks of digital participation in relation to health and wellbeing outcomes.” </a:t>
            </a:r>
            <a:r>
              <a:rPr lang="en-US" sz="2868">
                <a:solidFill>
                  <a:srgbClr val="000000"/>
                </a:solidFill>
                <a:latin typeface="Kollektif Bold"/>
              </a:rPr>
              <a:t>(Shah, 2021)</a:t>
            </a:r>
          </a:p>
        </p:txBody>
      </p:sp>
      <p:sp>
        <p:nvSpPr>
          <p:cNvPr id="10" name="TextBox 10"/>
          <p:cNvSpPr txBox="1"/>
          <p:nvPr/>
        </p:nvSpPr>
        <p:spPr>
          <a:xfrm>
            <a:off x="5634965" y="8841105"/>
            <a:ext cx="11512372" cy="417195"/>
          </a:xfrm>
          <a:prstGeom prst="rect">
            <a:avLst/>
          </a:prstGeom>
        </p:spPr>
        <p:txBody>
          <a:bodyPr lIns="0" tIns="0" rIns="0" bIns="0" rtlCol="0" anchor="t">
            <a:spAutoFit/>
          </a:bodyPr>
          <a:lstStyle/>
          <a:p>
            <a:pPr>
              <a:lnSpc>
                <a:spcPts val="1679"/>
              </a:lnSpc>
            </a:pPr>
            <a:r>
              <a:rPr lang="en-US" sz="1200">
                <a:solidFill>
                  <a:srgbClr val="000000"/>
                </a:solidFill>
                <a:latin typeface="Spartan"/>
              </a:rPr>
              <a:t>Shah, A., 2021. </a:t>
            </a:r>
            <a:r>
              <a:rPr lang="en-US" sz="1200">
                <a:solidFill>
                  <a:srgbClr val="000000"/>
                </a:solidFill>
                <a:latin typeface="Arimo"/>
              </a:rPr>
              <a:t>Defining digital wellbeing - Jisc Building Digital Capability Blog. [online] Jisc Building Digital Capability Blog. Available at: &lt;https://digitalcapability.jiscinvolve.org/wp/2019/09/03/defining-digital-wellbeing/&gt; [Accessed 17 August 2021].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19566" y="-2649785"/>
            <a:ext cx="15013594" cy="15013594"/>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EBEB"/>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62576" y="2700458"/>
            <a:ext cx="8325424" cy="7586542"/>
          </a:xfrm>
          <a:prstGeom prst="rect">
            <a:avLst/>
          </a:prstGeom>
        </p:spPr>
      </p:pic>
      <p:sp>
        <p:nvSpPr>
          <p:cNvPr id="5" name="TextBox 5"/>
          <p:cNvSpPr txBox="1"/>
          <p:nvPr/>
        </p:nvSpPr>
        <p:spPr>
          <a:xfrm>
            <a:off x="1028700" y="2156337"/>
            <a:ext cx="8504903" cy="4743450"/>
          </a:xfrm>
          <a:prstGeom prst="rect">
            <a:avLst/>
          </a:prstGeom>
        </p:spPr>
        <p:txBody>
          <a:bodyPr lIns="0" tIns="0" rIns="0" bIns="0" rtlCol="0" anchor="t">
            <a:spAutoFit/>
          </a:bodyPr>
          <a:lstStyle/>
          <a:p>
            <a:pPr algn="just">
              <a:lnSpc>
                <a:spcPts val="12599"/>
              </a:lnSpc>
              <a:spcBef>
                <a:spcPct val="0"/>
              </a:spcBef>
            </a:pPr>
            <a:r>
              <a:rPr lang="en-US" sz="9000">
                <a:solidFill>
                  <a:srgbClr val="000000"/>
                </a:solidFill>
                <a:latin typeface="BioRhyme"/>
              </a:rPr>
              <a:t>Make technology work for you</a:t>
            </a:r>
          </a:p>
        </p:txBody>
      </p:sp>
      <p:grpSp>
        <p:nvGrpSpPr>
          <p:cNvPr id="6" name="Group 6"/>
          <p:cNvGrpSpPr/>
          <p:nvPr/>
        </p:nvGrpSpPr>
        <p:grpSpPr>
          <a:xfrm>
            <a:off x="8297482" y="1028700"/>
            <a:ext cx="846518" cy="84651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8" name="Group 8"/>
          <p:cNvGrpSpPr/>
          <p:nvPr/>
        </p:nvGrpSpPr>
        <p:grpSpPr>
          <a:xfrm>
            <a:off x="16836041" y="605441"/>
            <a:ext cx="423259" cy="42325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grpSp>
        <p:nvGrpSpPr>
          <p:cNvPr id="10" name="Group 10"/>
          <p:cNvGrpSpPr/>
          <p:nvPr/>
        </p:nvGrpSpPr>
        <p:grpSpPr>
          <a:xfrm>
            <a:off x="1200519" y="8023880"/>
            <a:ext cx="477808" cy="477808"/>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5D45"/>
            </a:solidFill>
          </p:spPr>
        </p:sp>
      </p:grpSp>
      <p:grpSp>
        <p:nvGrpSpPr>
          <p:cNvPr id="12" name="Group 12"/>
          <p:cNvGrpSpPr/>
          <p:nvPr/>
        </p:nvGrpSpPr>
        <p:grpSpPr>
          <a:xfrm>
            <a:off x="8545368" y="8907554"/>
            <a:ext cx="350746" cy="35074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557"/>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C557"/>
        </a:solidFill>
        <a:effectLst/>
      </p:bgPr>
    </p:bg>
    <p:spTree>
      <p:nvGrpSpPr>
        <p:cNvPr id="1" name=""/>
        <p:cNvGrpSpPr/>
        <p:nvPr/>
      </p:nvGrpSpPr>
      <p:grpSpPr>
        <a:xfrm>
          <a:off x="0" y="0"/>
          <a:ext cx="0" cy="0"/>
          <a:chOff x="0" y="0"/>
          <a:chExt cx="0" cy="0"/>
        </a:xfrm>
      </p:grpSpPr>
      <p:grpSp>
        <p:nvGrpSpPr>
          <p:cNvPr id="2" name="Group 2"/>
          <p:cNvGrpSpPr/>
          <p:nvPr/>
        </p:nvGrpSpPr>
        <p:grpSpPr>
          <a:xfrm>
            <a:off x="8056743" y="2749251"/>
            <a:ext cx="505742" cy="505742"/>
            <a:chOff x="0" y="0"/>
            <a:chExt cx="674322" cy="674322"/>
          </a:xfrm>
        </p:grpSpPr>
        <p:grpSp>
          <p:nvGrpSpPr>
            <p:cNvPr id="3" name="Group 3"/>
            <p:cNvGrpSpPr/>
            <p:nvPr/>
          </p:nvGrpSpPr>
          <p:grpSpPr>
            <a:xfrm>
              <a:off x="0" y="0"/>
              <a:ext cx="674322" cy="67432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sp>
          <p:nvSpPr>
            <p:cNvPr id="5" name="TextBox 5"/>
            <p:cNvSpPr txBox="1"/>
            <p:nvPr/>
          </p:nvSpPr>
          <p:spPr>
            <a:xfrm>
              <a:off x="189305" y="34003"/>
              <a:ext cx="267308" cy="558690"/>
            </a:xfrm>
            <a:prstGeom prst="rect">
              <a:avLst/>
            </a:prstGeom>
          </p:spPr>
          <p:txBody>
            <a:bodyPr lIns="0" tIns="0" rIns="0" bIns="0" rtlCol="0" anchor="t">
              <a:spAutoFit/>
            </a:bodyPr>
            <a:lstStyle/>
            <a:p>
              <a:pPr algn="ctr">
                <a:lnSpc>
                  <a:spcPts val="3521"/>
                </a:lnSpc>
              </a:pPr>
              <a:r>
                <a:rPr lang="en-US" sz="2515">
                  <a:solidFill>
                    <a:srgbClr val="FFFFFF"/>
                  </a:solidFill>
                  <a:latin typeface="Nourd"/>
                </a:rPr>
                <a:t>1</a:t>
              </a:r>
            </a:p>
          </p:txBody>
        </p:sp>
      </p:grpSp>
      <p:grpSp>
        <p:nvGrpSpPr>
          <p:cNvPr id="6" name="Group 6"/>
          <p:cNvGrpSpPr/>
          <p:nvPr/>
        </p:nvGrpSpPr>
        <p:grpSpPr>
          <a:xfrm>
            <a:off x="8056743" y="6662572"/>
            <a:ext cx="505742" cy="505742"/>
            <a:chOff x="0" y="0"/>
            <a:chExt cx="674322" cy="674322"/>
          </a:xfrm>
        </p:grpSpPr>
        <p:grpSp>
          <p:nvGrpSpPr>
            <p:cNvPr id="7" name="Group 7"/>
            <p:cNvGrpSpPr/>
            <p:nvPr/>
          </p:nvGrpSpPr>
          <p:grpSpPr>
            <a:xfrm>
              <a:off x="0" y="0"/>
              <a:ext cx="674322" cy="67432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sp>
          <p:nvSpPr>
            <p:cNvPr id="9" name="TextBox 9"/>
            <p:cNvSpPr txBox="1"/>
            <p:nvPr/>
          </p:nvSpPr>
          <p:spPr>
            <a:xfrm>
              <a:off x="189305" y="34003"/>
              <a:ext cx="267308" cy="558690"/>
            </a:xfrm>
            <a:prstGeom prst="rect">
              <a:avLst/>
            </a:prstGeom>
          </p:spPr>
          <p:txBody>
            <a:bodyPr lIns="0" tIns="0" rIns="0" bIns="0" rtlCol="0" anchor="t">
              <a:spAutoFit/>
            </a:bodyPr>
            <a:lstStyle/>
            <a:p>
              <a:pPr algn="ctr">
                <a:lnSpc>
                  <a:spcPts val="3521"/>
                </a:lnSpc>
              </a:pPr>
              <a:r>
                <a:rPr lang="en-US" sz="2515">
                  <a:solidFill>
                    <a:srgbClr val="FFFFFF"/>
                  </a:solidFill>
                  <a:latin typeface="Nourd"/>
                </a:rPr>
                <a:t>2</a:t>
              </a:r>
            </a:p>
          </p:txBody>
        </p:sp>
      </p:grpSp>
      <p:grpSp>
        <p:nvGrpSpPr>
          <p:cNvPr id="10" name="Group 10"/>
          <p:cNvGrpSpPr>
            <a:grpSpLocks noChangeAspect="1"/>
          </p:cNvGrpSpPr>
          <p:nvPr/>
        </p:nvGrpSpPr>
        <p:grpSpPr>
          <a:xfrm>
            <a:off x="1231278" y="2749251"/>
            <a:ext cx="6251178" cy="6251178"/>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4991" r="-24991" b="-20"/>
              </a:stretch>
            </a:blipFill>
          </p:spPr>
        </p:sp>
      </p:grpSp>
      <p:grpSp>
        <p:nvGrpSpPr>
          <p:cNvPr id="12" name="Group 12"/>
          <p:cNvGrpSpPr/>
          <p:nvPr/>
        </p:nvGrpSpPr>
        <p:grpSpPr>
          <a:xfrm>
            <a:off x="6246351" y="8188811"/>
            <a:ext cx="1466756" cy="146675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4" name="Group 14"/>
          <p:cNvGrpSpPr/>
          <p:nvPr/>
        </p:nvGrpSpPr>
        <p:grpSpPr>
          <a:xfrm>
            <a:off x="6979729" y="7168314"/>
            <a:ext cx="717396" cy="717396"/>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16" name="Group 16"/>
          <p:cNvGrpSpPr/>
          <p:nvPr/>
        </p:nvGrpSpPr>
        <p:grpSpPr>
          <a:xfrm>
            <a:off x="15913469" y="1338150"/>
            <a:ext cx="1411101" cy="141110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F1F2"/>
            </a:solidFill>
          </p:spPr>
        </p:sp>
      </p:grpSp>
      <p:grpSp>
        <p:nvGrpSpPr>
          <p:cNvPr id="18" name="Group 18"/>
          <p:cNvGrpSpPr/>
          <p:nvPr/>
        </p:nvGrpSpPr>
        <p:grpSpPr>
          <a:xfrm>
            <a:off x="16619020" y="3468719"/>
            <a:ext cx="919454" cy="919454"/>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5D45"/>
            </a:solidFill>
          </p:spPr>
        </p:sp>
      </p:grpSp>
      <p:grpSp>
        <p:nvGrpSpPr>
          <p:cNvPr id="20" name="Group 20"/>
          <p:cNvGrpSpPr/>
          <p:nvPr/>
        </p:nvGrpSpPr>
        <p:grpSpPr>
          <a:xfrm>
            <a:off x="14026559" y="1528984"/>
            <a:ext cx="514716" cy="514716"/>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22" name="Group 22"/>
          <p:cNvGrpSpPr>
            <a:grpSpLocks noChangeAspect="1"/>
          </p:cNvGrpSpPr>
          <p:nvPr/>
        </p:nvGrpSpPr>
        <p:grpSpPr>
          <a:xfrm>
            <a:off x="502421" y="7168314"/>
            <a:ext cx="2754925" cy="2754914"/>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sp>
      </p:grpSp>
      <p:grpSp>
        <p:nvGrpSpPr>
          <p:cNvPr id="24" name="Group 24"/>
          <p:cNvGrpSpPr>
            <a:grpSpLocks noChangeAspect="1"/>
          </p:cNvGrpSpPr>
          <p:nvPr/>
        </p:nvGrpSpPr>
        <p:grpSpPr>
          <a:xfrm>
            <a:off x="14985840" y="237017"/>
            <a:ext cx="2923735" cy="2923723"/>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sp>
      </p:grpSp>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15340826" y="4743162"/>
            <a:ext cx="3475842" cy="3015293"/>
          </a:xfrm>
          <a:prstGeom prst="rect">
            <a:avLst/>
          </a:prstGeom>
        </p:spPr>
      </p:pic>
      <p:sp>
        <p:nvSpPr>
          <p:cNvPr id="27" name="TextBox 27"/>
          <p:cNvSpPr txBox="1"/>
          <p:nvPr/>
        </p:nvSpPr>
        <p:spPr>
          <a:xfrm>
            <a:off x="1231278" y="1314450"/>
            <a:ext cx="11496901" cy="1054608"/>
          </a:xfrm>
          <a:prstGeom prst="rect">
            <a:avLst/>
          </a:prstGeom>
        </p:spPr>
        <p:txBody>
          <a:bodyPr lIns="0" tIns="0" rIns="0" bIns="0" rtlCol="0" anchor="t">
            <a:spAutoFit/>
          </a:bodyPr>
          <a:lstStyle/>
          <a:p>
            <a:pPr>
              <a:lnSpc>
                <a:spcPts val="7656"/>
              </a:lnSpc>
            </a:pPr>
            <a:r>
              <a:rPr lang="en-US" sz="8800">
                <a:solidFill>
                  <a:srgbClr val="FFFFFF"/>
                </a:solidFill>
                <a:latin typeface="BioRhyme"/>
              </a:rPr>
              <a:t>Stay Balanced</a:t>
            </a:r>
          </a:p>
        </p:txBody>
      </p:sp>
      <p:sp>
        <p:nvSpPr>
          <p:cNvPr id="28" name="TextBox 28"/>
          <p:cNvSpPr txBox="1"/>
          <p:nvPr/>
        </p:nvSpPr>
        <p:spPr>
          <a:xfrm>
            <a:off x="8806114" y="2649697"/>
            <a:ext cx="5220444" cy="581025"/>
          </a:xfrm>
          <a:prstGeom prst="rect">
            <a:avLst/>
          </a:prstGeom>
        </p:spPr>
        <p:txBody>
          <a:bodyPr lIns="0" tIns="0" rIns="0" bIns="0" rtlCol="0" anchor="t">
            <a:spAutoFit/>
          </a:bodyPr>
          <a:lstStyle/>
          <a:p>
            <a:pPr marL="0" lvl="1" indent="0">
              <a:lnSpc>
                <a:spcPts val="4200"/>
              </a:lnSpc>
              <a:spcBef>
                <a:spcPct val="0"/>
              </a:spcBef>
            </a:pPr>
            <a:r>
              <a:rPr lang="en-US" sz="3000">
                <a:solidFill>
                  <a:srgbClr val="000000"/>
                </a:solidFill>
                <a:latin typeface="Kollektif Bold"/>
              </a:rPr>
              <a:t>Use time wisely</a:t>
            </a:r>
          </a:p>
        </p:txBody>
      </p:sp>
      <p:sp>
        <p:nvSpPr>
          <p:cNvPr id="29" name="TextBox 29"/>
          <p:cNvSpPr txBox="1"/>
          <p:nvPr/>
        </p:nvSpPr>
        <p:spPr>
          <a:xfrm>
            <a:off x="8806114" y="3159742"/>
            <a:ext cx="6751636" cy="2548890"/>
          </a:xfrm>
          <a:prstGeom prst="rect">
            <a:avLst/>
          </a:prstGeom>
        </p:spPr>
        <p:txBody>
          <a:bodyPr lIns="0" tIns="0" rIns="0" bIns="0" rtlCol="0" anchor="t">
            <a:spAutoFit/>
          </a:bodyPr>
          <a:lstStyle/>
          <a:p>
            <a:pPr marL="0" lvl="1" indent="0" algn="just">
              <a:lnSpc>
                <a:spcPts val="3360"/>
              </a:lnSpc>
              <a:spcBef>
                <a:spcPct val="0"/>
              </a:spcBef>
            </a:pPr>
            <a:r>
              <a:rPr lang="en-US" sz="2400">
                <a:solidFill>
                  <a:srgbClr val="000000"/>
                </a:solidFill>
                <a:latin typeface="Kollektif"/>
              </a:rPr>
              <a:t>Check out our Time Management series for tips and tricks on how to manage work and study. Study methods like the Pomodoro, for example, help you maintain focus, structure time, and finish tasks. The better you get at time management; the more free time you have for what you love.</a:t>
            </a:r>
          </a:p>
        </p:txBody>
      </p:sp>
      <p:sp>
        <p:nvSpPr>
          <p:cNvPr id="30" name="TextBox 30"/>
          <p:cNvSpPr txBox="1"/>
          <p:nvPr/>
        </p:nvSpPr>
        <p:spPr>
          <a:xfrm>
            <a:off x="8806114" y="6548272"/>
            <a:ext cx="4953446" cy="546031"/>
          </a:xfrm>
          <a:prstGeom prst="rect">
            <a:avLst/>
          </a:prstGeom>
        </p:spPr>
        <p:txBody>
          <a:bodyPr lIns="0" tIns="0" rIns="0" bIns="0" rtlCol="0" anchor="t">
            <a:spAutoFit/>
          </a:bodyPr>
          <a:lstStyle/>
          <a:p>
            <a:pPr algn="ctr">
              <a:lnSpc>
                <a:spcPts val="4028"/>
              </a:lnSpc>
              <a:spcBef>
                <a:spcPct val="0"/>
              </a:spcBef>
            </a:pPr>
            <a:r>
              <a:rPr lang="en-US" sz="2877">
                <a:solidFill>
                  <a:srgbClr val="000000"/>
                </a:solidFill>
                <a:latin typeface="Kollektif Bold"/>
              </a:rPr>
              <a:t>Maintain a work/life balance</a:t>
            </a:r>
          </a:p>
        </p:txBody>
      </p:sp>
      <p:sp>
        <p:nvSpPr>
          <p:cNvPr id="31" name="TextBox 31"/>
          <p:cNvSpPr txBox="1"/>
          <p:nvPr/>
        </p:nvSpPr>
        <p:spPr>
          <a:xfrm>
            <a:off x="8806114" y="7073064"/>
            <a:ext cx="6751636" cy="2129790"/>
          </a:xfrm>
          <a:prstGeom prst="rect">
            <a:avLst/>
          </a:prstGeom>
        </p:spPr>
        <p:txBody>
          <a:bodyPr lIns="0" tIns="0" rIns="0" bIns="0" rtlCol="0" anchor="t">
            <a:spAutoFit/>
          </a:bodyPr>
          <a:lstStyle/>
          <a:p>
            <a:pPr marL="0" lvl="1" indent="0" algn="just">
              <a:lnSpc>
                <a:spcPts val="3360"/>
              </a:lnSpc>
              <a:spcBef>
                <a:spcPct val="0"/>
              </a:spcBef>
            </a:pPr>
            <a:r>
              <a:rPr lang="en-US" sz="2400">
                <a:solidFill>
                  <a:srgbClr val="000000"/>
                </a:solidFill>
                <a:latin typeface="Kollektif"/>
              </a:rPr>
              <a:t>Once you learn to structure your time well, take the free periods to work on your personal goals. Exercise, read a book, or even start a hobby. Making time for hobbies and relaxation is ideal for tackling burnout, stress, and anxiety.</a:t>
            </a:r>
          </a:p>
        </p:txBody>
      </p:sp>
      <p:sp>
        <p:nvSpPr>
          <p:cNvPr id="32" name="TextBox 32"/>
          <p:cNvSpPr txBox="1"/>
          <p:nvPr/>
        </p:nvSpPr>
        <p:spPr>
          <a:xfrm rot="1551812">
            <a:off x="15754434" y="5849206"/>
            <a:ext cx="2042026" cy="1127760"/>
          </a:xfrm>
          <a:prstGeom prst="rect">
            <a:avLst/>
          </a:prstGeom>
        </p:spPr>
        <p:txBody>
          <a:bodyPr lIns="0" tIns="0" rIns="0" bIns="0" rtlCol="0" anchor="t">
            <a:spAutoFit/>
          </a:bodyPr>
          <a:lstStyle/>
          <a:p>
            <a:pPr algn="ctr">
              <a:lnSpc>
                <a:spcPts val="2939"/>
              </a:lnSpc>
            </a:pPr>
            <a:r>
              <a:rPr lang="en-US" sz="2099">
                <a:solidFill>
                  <a:srgbClr val="000000"/>
                </a:solidFill>
                <a:latin typeface="Bryndan Write"/>
              </a:rPr>
              <a:t>see Tech for Time Management to learn more!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9198" y="-4164100"/>
            <a:ext cx="19817198" cy="1639339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82820" y="5465875"/>
            <a:ext cx="4645811" cy="4821125"/>
          </a:xfrm>
          <a:prstGeom prst="rect">
            <a:avLst/>
          </a:prstGeom>
        </p:spPr>
      </p:pic>
      <p:sp>
        <p:nvSpPr>
          <p:cNvPr id="5" name="TextBox 5"/>
          <p:cNvSpPr txBox="1"/>
          <p:nvPr/>
        </p:nvSpPr>
        <p:spPr>
          <a:xfrm>
            <a:off x="1028700" y="1371600"/>
            <a:ext cx="14887899" cy="1011072"/>
          </a:xfrm>
          <a:prstGeom prst="rect">
            <a:avLst/>
          </a:prstGeom>
        </p:spPr>
        <p:txBody>
          <a:bodyPr lIns="0" tIns="0" rIns="0" bIns="0" rtlCol="0" anchor="t">
            <a:spAutoFit/>
          </a:bodyPr>
          <a:lstStyle/>
          <a:p>
            <a:pPr>
              <a:lnSpc>
                <a:spcPts val="7107"/>
              </a:lnSpc>
            </a:pPr>
            <a:r>
              <a:rPr lang="en-US" sz="8884">
                <a:solidFill>
                  <a:srgbClr val="FDC557"/>
                </a:solidFill>
                <a:latin typeface="BioRhyme"/>
              </a:rPr>
              <a:t>Avoid Digital Burnout</a:t>
            </a:r>
          </a:p>
        </p:txBody>
      </p:sp>
      <p:sp>
        <p:nvSpPr>
          <p:cNvPr id="6" name="TextBox 6"/>
          <p:cNvSpPr txBox="1"/>
          <p:nvPr/>
        </p:nvSpPr>
        <p:spPr>
          <a:xfrm>
            <a:off x="1028700" y="2813705"/>
            <a:ext cx="14147637" cy="5930983"/>
          </a:xfrm>
          <a:prstGeom prst="rect">
            <a:avLst/>
          </a:prstGeom>
        </p:spPr>
        <p:txBody>
          <a:bodyPr lIns="0" tIns="0" rIns="0" bIns="0" rtlCol="0" anchor="t">
            <a:spAutoFit/>
          </a:bodyPr>
          <a:lstStyle/>
          <a:p>
            <a:pPr algn="just">
              <a:lnSpc>
                <a:spcPts val="3950"/>
              </a:lnSpc>
            </a:pPr>
            <a:r>
              <a:rPr lang="en-US" sz="2821" dirty="0">
                <a:solidFill>
                  <a:srgbClr val="095D45"/>
                </a:solidFill>
                <a:latin typeface="Kollektif Bold"/>
              </a:rPr>
              <a:t>MANAGE YOUR STUDY AND BREAK TIME.</a:t>
            </a:r>
          </a:p>
          <a:p>
            <a:pPr algn="just">
              <a:lnSpc>
                <a:spcPts val="1316"/>
              </a:lnSpc>
            </a:pPr>
            <a:endParaRPr lang="en-US" sz="2821" dirty="0">
              <a:solidFill>
                <a:srgbClr val="095D45"/>
              </a:solidFill>
              <a:latin typeface="Kollektif Bold"/>
            </a:endParaRPr>
          </a:p>
          <a:p>
            <a:pPr algn="just">
              <a:lnSpc>
                <a:spcPts val="2896"/>
              </a:lnSpc>
            </a:pPr>
            <a:r>
              <a:rPr lang="en-US" sz="2069" dirty="0">
                <a:solidFill>
                  <a:srgbClr val="FFFFFF"/>
                </a:solidFill>
                <a:latin typeface="Kollektif Bold"/>
              </a:rPr>
              <a:t>In Unit 4, "Time Management," we share tips and tricks on how to manage your time with useful applications and software.  Make sure to take regular breaks when working; try the Pomodoro Method where you work for 25 minutes and break for 5. Take your break away from the screen: make a cup of tea, get up and stretch, and maybe on your long break go for a walk.</a:t>
            </a:r>
          </a:p>
          <a:p>
            <a:pPr algn="just">
              <a:lnSpc>
                <a:spcPts val="2896"/>
              </a:lnSpc>
            </a:pPr>
            <a:endParaRPr lang="en-US" sz="2069" dirty="0">
              <a:solidFill>
                <a:srgbClr val="FFFFFF"/>
              </a:solidFill>
              <a:latin typeface="Kollektif Bold"/>
            </a:endParaRPr>
          </a:p>
          <a:p>
            <a:pPr algn="just">
              <a:lnSpc>
                <a:spcPts val="3950"/>
              </a:lnSpc>
            </a:pPr>
            <a:r>
              <a:rPr lang="en-US" sz="2821" dirty="0">
                <a:solidFill>
                  <a:srgbClr val="0A5D45"/>
                </a:solidFill>
                <a:latin typeface="Kollektif Bold"/>
              </a:rPr>
              <a:t>MAKE YOUR PHONE WORK FOR YOU.</a:t>
            </a:r>
          </a:p>
          <a:p>
            <a:pPr algn="just">
              <a:lnSpc>
                <a:spcPts val="1316"/>
              </a:lnSpc>
            </a:pPr>
            <a:endParaRPr lang="en-US" sz="2821" dirty="0">
              <a:solidFill>
                <a:srgbClr val="0A5D45"/>
              </a:solidFill>
              <a:latin typeface="Kollektif Bold"/>
            </a:endParaRPr>
          </a:p>
          <a:p>
            <a:pPr algn="just">
              <a:lnSpc>
                <a:spcPts val="2896"/>
              </a:lnSpc>
            </a:pPr>
            <a:r>
              <a:rPr lang="en-US" sz="2069" dirty="0">
                <a:solidFill>
                  <a:srgbClr val="FFFFFF"/>
                </a:solidFill>
                <a:latin typeface="Kollektif Bold"/>
              </a:rPr>
              <a:t>We are often bombarded by notifications and endless buzzing. Turn off your phone sometimes or put it on </a:t>
            </a:r>
            <a:r>
              <a:rPr lang="en-US" sz="2069" dirty="0" err="1">
                <a:solidFill>
                  <a:srgbClr val="FFFFFF"/>
                </a:solidFill>
                <a:latin typeface="Kollektif Bold"/>
              </a:rPr>
              <a:t>DoNotDisturb</a:t>
            </a:r>
            <a:r>
              <a:rPr lang="en-US" sz="2069" dirty="0">
                <a:solidFill>
                  <a:srgbClr val="FFFFFF"/>
                </a:solidFill>
                <a:latin typeface="Kollektif Bold"/>
              </a:rPr>
              <a:t> mode either while you work or by setting specific times where notifications can't come through. Also, explore apps that help with anxiety or with achieving health goals.</a:t>
            </a:r>
          </a:p>
          <a:p>
            <a:pPr algn="just">
              <a:lnSpc>
                <a:spcPts val="2896"/>
              </a:lnSpc>
            </a:pPr>
            <a:endParaRPr lang="en-US" sz="2069" dirty="0">
              <a:solidFill>
                <a:srgbClr val="FFFFFF"/>
              </a:solidFill>
              <a:latin typeface="Kollektif Bold"/>
            </a:endParaRPr>
          </a:p>
          <a:p>
            <a:pPr algn="just">
              <a:lnSpc>
                <a:spcPts val="3950"/>
              </a:lnSpc>
            </a:pPr>
            <a:r>
              <a:rPr lang="en-US" sz="2069" dirty="0">
                <a:solidFill>
                  <a:srgbClr val="0A5D45"/>
                </a:solidFill>
                <a:latin typeface="Kollektif Bold"/>
              </a:rPr>
              <a:t>LIMIT SOCIAL MEDIA INTAKE.</a:t>
            </a:r>
          </a:p>
          <a:p>
            <a:pPr algn="just">
              <a:lnSpc>
                <a:spcPts val="2896"/>
              </a:lnSpc>
            </a:pPr>
            <a:r>
              <a:rPr lang="en-US" sz="2069" dirty="0">
                <a:solidFill>
                  <a:srgbClr val="FFFFFF"/>
                </a:solidFill>
                <a:latin typeface="Kollektif Bold"/>
              </a:rPr>
              <a:t>I don't need to remind you that excessive consumption of social media is negative for one's mental health and can  induce feelings of anxiety and depression. Unplug and unwind from time to time or do a detox of your feed.</a:t>
            </a:r>
          </a:p>
        </p:txBody>
      </p:sp>
      <p:grpSp>
        <p:nvGrpSpPr>
          <p:cNvPr id="7" name="Group 7"/>
          <p:cNvGrpSpPr/>
          <p:nvPr/>
        </p:nvGrpSpPr>
        <p:grpSpPr>
          <a:xfrm>
            <a:off x="14382820" y="1705686"/>
            <a:ext cx="343453" cy="34345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5D45"/>
            </a:solidFill>
          </p:spPr>
        </p:sp>
      </p:grpSp>
      <p:grpSp>
        <p:nvGrpSpPr>
          <p:cNvPr id="9" name="Group 9"/>
          <p:cNvGrpSpPr/>
          <p:nvPr/>
        </p:nvGrpSpPr>
        <p:grpSpPr>
          <a:xfrm>
            <a:off x="390288" y="9417863"/>
            <a:ext cx="343453" cy="34345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grpSp>
        <p:nvGrpSpPr>
          <p:cNvPr id="11" name="Group 11"/>
          <p:cNvGrpSpPr/>
          <p:nvPr/>
        </p:nvGrpSpPr>
        <p:grpSpPr>
          <a:xfrm>
            <a:off x="17087573" y="4032598"/>
            <a:ext cx="343453" cy="34345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3A"/>
            </a:solidFill>
          </p:spPr>
        </p:sp>
      </p:grpSp>
      <p:grpSp>
        <p:nvGrpSpPr>
          <p:cNvPr id="13" name="Group 13"/>
          <p:cNvGrpSpPr/>
          <p:nvPr/>
        </p:nvGrpSpPr>
        <p:grpSpPr>
          <a:xfrm>
            <a:off x="17578511" y="373722"/>
            <a:ext cx="343453" cy="34345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497"/>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FB8BE795AE9E49929B18730F7EC6FB" ma:contentTypeVersion="15" ma:contentTypeDescription="Create a new document." ma:contentTypeScope="" ma:versionID="2a5c8b1d049afa39968d9b4af822a05d">
  <xsd:schema xmlns:xsd="http://www.w3.org/2001/XMLSchema" xmlns:xs="http://www.w3.org/2001/XMLSchema" xmlns:p="http://schemas.microsoft.com/office/2006/metadata/properties" xmlns:ns2="d8757817-e342-4fa3-b2ae-d4b9922bed19" targetNamespace="http://schemas.microsoft.com/office/2006/metadata/properties" ma:root="true" ma:fieldsID="b12262d1c8a3d46787f6af12caca465f" ns2:_="">
    <xsd:import namespace="d8757817-e342-4fa3-b2ae-d4b9922bed19"/>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57817-e342-4fa3-b2ae-d4b9922bed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amsChannelId xmlns="d8757817-e342-4fa3-b2ae-d4b9922bed19" xsi:nil="true"/>
    <NotebookType xmlns="d8757817-e342-4fa3-b2ae-d4b9922bed19" xsi:nil="true"/>
    <AppVersion xmlns="d8757817-e342-4fa3-b2ae-d4b9922bed19" xsi:nil="true"/>
    <FolderType xmlns="d8757817-e342-4fa3-b2ae-d4b9922bed19" xsi:nil="true"/>
    <CultureName xmlns="d8757817-e342-4fa3-b2ae-d4b9922bed19" xsi:nil="true"/>
  </documentManagement>
</p:properties>
</file>

<file path=customXml/itemProps1.xml><?xml version="1.0" encoding="utf-8"?>
<ds:datastoreItem xmlns:ds="http://schemas.openxmlformats.org/officeDocument/2006/customXml" ds:itemID="{3746A4E5-2B52-4C31-A8C4-4AACD6890126}">
  <ds:schemaRefs>
    <ds:schemaRef ds:uri="http://schemas.microsoft.com/sharepoint/v3/contenttype/forms"/>
  </ds:schemaRefs>
</ds:datastoreItem>
</file>

<file path=customXml/itemProps2.xml><?xml version="1.0" encoding="utf-8"?>
<ds:datastoreItem xmlns:ds="http://schemas.openxmlformats.org/officeDocument/2006/customXml" ds:itemID="{3303213A-1AB7-47E3-895D-C957B7FD4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757817-e342-4fa3-b2ae-d4b9922bed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0FB90E-68C9-4124-BB4B-44F2BE3567EB}">
  <ds:schemaRefs>
    <ds:schemaRef ds:uri="http://schemas.microsoft.com/office/2006/metadata/properties"/>
    <ds:schemaRef ds:uri="http://schemas.microsoft.com/office/infopath/2007/PartnerControls"/>
    <ds:schemaRef ds:uri="d8757817-e342-4fa3-b2ae-d4b9922bed19"/>
  </ds:schemaRefs>
</ds:datastoreItem>
</file>

<file path=docProps/app.xml><?xml version="1.0" encoding="utf-8"?>
<Properties xmlns="http://schemas.openxmlformats.org/officeDocument/2006/extended-properties" xmlns:vt="http://schemas.openxmlformats.org/officeDocument/2006/docPropsVTypes">
  <TotalTime>5</TotalTime>
  <Words>1755</Words>
  <Application>Microsoft Office PowerPoint</Application>
  <PresentationFormat>Custom</PresentationFormat>
  <Paragraphs>180</Paragraphs>
  <Slides>22</Slides>
  <Notes>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Arimo Bold</vt:lpstr>
      <vt:lpstr>Bryndan Write</vt:lpstr>
      <vt:lpstr>BioRhyme</vt:lpstr>
      <vt:lpstr>Spartan</vt:lpstr>
      <vt:lpstr>Calibri</vt:lpstr>
      <vt:lpstr>Muli Regular Bold</vt:lpstr>
      <vt:lpstr>Arimo</vt:lpstr>
      <vt:lpstr>Arial</vt:lpstr>
      <vt:lpstr>Kollektif Bold</vt:lpstr>
      <vt:lpstr>Josefin Sans Regular</vt:lpstr>
      <vt:lpstr>Kollektif</vt:lpstr>
      <vt:lpstr>Nourd</vt:lpstr>
      <vt:lpstr>BioRhyme Bold</vt:lpstr>
      <vt:lpstr>Office Theme</vt:lpstr>
      <vt:lpstr>👋 Hello &amp; Welcome</vt:lpstr>
      <vt:lpstr>Recording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Wellbeing</dc:title>
  <cp:lastModifiedBy>David.F.Moloney</cp:lastModifiedBy>
  <cp:revision>3</cp:revision>
  <dcterms:created xsi:type="dcterms:W3CDTF">2006-08-16T00:00:00Z</dcterms:created>
  <dcterms:modified xsi:type="dcterms:W3CDTF">2021-09-21T21:25:34Z</dcterms:modified>
  <dc:identifier>DAEnXvbNrYg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0x010100E6FB8BE795AE9E49929B18730F7EC6FB</vt:lpwstr>
  </property>
</Properties>
</file>